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84" r:id="rId3"/>
    <p:sldId id="262" r:id="rId4"/>
    <p:sldId id="267" r:id="rId5"/>
    <p:sldId id="273" r:id="rId6"/>
    <p:sldId id="271" r:id="rId7"/>
    <p:sldId id="272" r:id="rId8"/>
    <p:sldId id="274" r:id="rId9"/>
    <p:sldId id="278" r:id="rId10"/>
    <p:sldId id="280" r:id="rId11"/>
    <p:sldId id="263" r:id="rId12"/>
    <p:sldId id="264" r:id="rId13"/>
    <p:sldId id="266" r:id="rId14"/>
    <p:sldId id="282" r:id="rId15"/>
  </p:sldIdLst>
  <p:sldSz cx="10440988" cy="7561263"/>
  <p:notesSz cx="7102475" cy="1023461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514350" indent="-57150" algn="l" rtl="0" fontAlgn="base">
      <a:spcBef>
        <a:spcPct val="0"/>
      </a:spcBef>
      <a:spcAft>
        <a:spcPct val="0"/>
      </a:spcAft>
      <a:defRPr kern="1200">
        <a:solidFill>
          <a:schemeClr val="tx1"/>
        </a:solidFill>
        <a:latin typeface="Calibri" pitchFamily="34" charset="0"/>
        <a:ea typeface="+mn-ea"/>
        <a:cs typeface="Arial" charset="0"/>
      </a:defRPr>
    </a:lvl2pPr>
    <a:lvl3pPr marL="1028700" indent="-114300" algn="l" rtl="0" fontAlgn="base">
      <a:spcBef>
        <a:spcPct val="0"/>
      </a:spcBef>
      <a:spcAft>
        <a:spcPct val="0"/>
      </a:spcAft>
      <a:defRPr kern="1200">
        <a:solidFill>
          <a:schemeClr val="tx1"/>
        </a:solidFill>
        <a:latin typeface="Calibri" pitchFamily="34" charset="0"/>
        <a:ea typeface="+mn-ea"/>
        <a:cs typeface="Arial" charset="0"/>
      </a:defRPr>
    </a:lvl3pPr>
    <a:lvl4pPr marL="1543050" indent="-171450" algn="l" rtl="0" fontAlgn="base">
      <a:spcBef>
        <a:spcPct val="0"/>
      </a:spcBef>
      <a:spcAft>
        <a:spcPct val="0"/>
      </a:spcAft>
      <a:defRPr kern="1200">
        <a:solidFill>
          <a:schemeClr val="tx1"/>
        </a:solidFill>
        <a:latin typeface="Calibri" pitchFamily="34" charset="0"/>
        <a:ea typeface="+mn-ea"/>
        <a:cs typeface="Arial" charset="0"/>
      </a:defRPr>
    </a:lvl4pPr>
    <a:lvl5pPr marL="2057400" indent="-2286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66"/>
    <a:srgbClr val="000099"/>
    <a:srgbClr val="003399"/>
    <a:srgbClr val="0066CC"/>
    <a:srgbClr val="3EBBF0"/>
    <a:srgbClr val="660033"/>
    <a:srgbClr val="003300"/>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0" autoAdjust="0"/>
    <p:restoredTop sz="94660"/>
  </p:normalViewPr>
  <p:slideViewPr>
    <p:cSldViewPr>
      <p:cViewPr>
        <p:scale>
          <a:sx n="75" d="100"/>
          <a:sy n="75" d="100"/>
        </p:scale>
        <p:origin x="-570" y="-648"/>
      </p:cViewPr>
      <p:guideLst>
        <p:guide orient="horz" pos="2382"/>
        <p:guide pos="328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6578" tIns="48289" rIns="96578" bIns="48289"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4022725" y="0"/>
            <a:ext cx="3078163" cy="512763"/>
          </a:xfrm>
          <a:prstGeom prst="rect">
            <a:avLst/>
          </a:prstGeom>
        </p:spPr>
        <p:txBody>
          <a:bodyPr vert="horz" lIns="96578" tIns="48289" rIns="96578" bIns="48289" rtlCol="0"/>
          <a:lstStyle>
            <a:lvl1pPr algn="r">
              <a:defRPr sz="1200">
                <a:cs typeface="Arial" charset="0"/>
              </a:defRPr>
            </a:lvl1pPr>
          </a:lstStyle>
          <a:p>
            <a:pPr>
              <a:defRPr/>
            </a:pPr>
            <a:fld id="{F9F104AD-21A6-439A-A4A5-0399CCEBCE65}" type="datetimeFigureOut">
              <a:rPr lang="en-US"/>
              <a:pPr>
                <a:defRPr/>
              </a:pPr>
              <a:t>1/10/2013</a:t>
            </a:fld>
            <a:endParaRPr lang="en-US"/>
          </a:p>
        </p:txBody>
      </p:sp>
      <p:sp>
        <p:nvSpPr>
          <p:cNvPr id="4" name="Slide Image Placeholder 3"/>
          <p:cNvSpPr>
            <a:spLocks noGrp="1" noRot="1" noChangeAspect="1"/>
          </p:cNvSpPr>
          <p:nvPr>
            <p:ph type="sldImg" idx="2"/>
          </p:nvPr>
        </p:nvSpPr>
        <p:spPr>
          <a:xfrm>
            <a:off x="901700" y="766763"/>
            <a:ext cx="5299075" cy="3838575"/>
          </a:xfrm>
          <a:prstGeom prst="rect">
            <a:avLst/>
          </a:prstGeom>
          <a:noFill/>
          <a:ln w="12700">
            <a:solidFill>
              <a:prstClr val="black"/>
            </a:solidFill>
          </a:ln>
        </p:spPr>
        <p:txBody>
          <a:bodyPr vert="horz" lIns="96578" tIns="48289" rIns="96578" bIns="48289" rtlCol="0" anchor="ctr"/>
          <a:lstStyle/>
          <a:p>
            <a:pPr lvl="0"/>
            <a:endParaRPr lang="en-US" noProof="0" smtClean="0"/>
          </a:p>
        </p:txBody>
      </p:sp>
      <p:sp>
        <p:nvSpPr>
          <p:cNvPr id="5" name="Notes Placeholder 4"/>
          <p:cNvSpPr>
            <a:spLocks noGrp="1"/>
          </p:cNvSpPr>
          <p:nvPr>
            <p:ph type="body" sz="quarter" idx="3"/>
          </p:nvPr>
        </p:nvSpPr>
        <p:spPr>
          <a:xfrm>
            <a:off x="709613" y="4862513"/>
            <a:ext cx="5683250" cy="4605337"/>
          </a:xfrm>
          <a:prstGeom prst="rect">
            <a:avLst/>
          </a:prstGeom>
        </p:spPr>
        <p:txBody>
          <a:bodyPr vert="horz" lIns="96578" tIns="48289" rIns="96578" bIns="482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720263"/>
            <a:ext cx="3078163" cy="512762"/>
          </a:xfrm>
          <a:prstGeom prst="rect">
            <a:avLst/>
          </a:prstGeom>
        </p:spPr>
        <p:txBody>
          <a:bodyPr vert="horz" lIns="96578" tIns="48289" rIns="96578" bIns="48289"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4022725" y="9720263"/>
            <a:ext cx="3078163" cy="512762"/>
          </a:xfrm>
          <a:prstGeom prst="rect">
            <a:avLst/>
          </a:prstGeom>
        </p:spPr>
        <p:txBody>
          <a:bodyPr vert="horz" lIns="96578" tIns="48289" rIns="96578" bIns="48289" rtlCol="0" anchor="b"/>
          <a:lstStyle>
            <a:lvl1pPr algn="r">
              <a:defRPr sz="1200">
                <a:cs typeface="Arial" charset="0"/>
              </a:defRPr>
            </a:lvl1pPr>
          </a:lstStyle>
          <a:p>
            <a:pPr>
              <a:defRPr/>
            </a:pPr>
            <a:fld id="{E2B97939-4C49-476F-B999-40BEC77C39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14350" algn="l" rtl="0" eaLnBrk="0" fontAlgn="base" hangingPunct="0">
      <a:spcBef>
        <a:spcPct val="30000"/>
      </a:spcBef>
      <a:spcAft>
        <a:spcPct val="0"/>
      </a:spcAft>
      <a:defRPr sz="1400" kern="1200">
        <a:solidFill>
          <a:schemeClr val="tx1"/>
        </a:solidFill>
        <a:latin typeface="+mn-lt"/>
        <a:ea typeface="+mn-ea"/>
        <a:cs typeface="+mn-cs"/>
      </a:defRPr>
    </a:lvl2pPr>
    <a:lvl3pPr marL="1028700" algn="l" rtl="0" eaLnBrk="0" fontAlgn="base" hangingPunct="0">
      <a:spcBef>
        <a:spcPct val="30000"/>
      </a:spcBef>
      <a:spcAft>
        <a:spcPct val="0"/>
      </a:spcAft>
      <a:defRPr sz="1400" kern="1200">
        <a:solidFill>
          <a:schemeClr val="tx1"/>
        </a:solidFill>
        <a:latin typeface="+mn-lt"/>
        <a:ea typeface="+mn-ea"/>
        <a:cs typeface="+mn-cs"/>
      </a:defRPr>
    </a:lvl3pPr>
    <a:lvl4pPr marL="1543050" algn="l" rtl="0" eaLnBrk="0" fontAlgn="base" hangingPunct="0">
      <a:spcBef>
        <a:spcPct val="30000"/>
      </a:spcBef>
      <a:spcAft>
        <a:spcPct val="0"/>
      </a:spcAft>
      <a:defRPr sz="1400" kern="1200">
        <a:solidFill>
          <a:schemeClr val="tx1"/>
        </a:solidFill>
        <a:latin typeface="+mn-lt"/>
        <a:ea typeface="+mn-ea"/>
        <a:cs typeface="+mn-cs"/>
      </a:defRPr>
    </a:lvl4pPr>
    <a:lvl5pPr marL="2057400" algn="l" rtl="0" eaLnBrk="0" fontAlgn="base" hangingPunct="0">
      <a:spcBef>
        <a:spcPct val="30000"/>
      </a:spcBef>
      <a:spcAft>
        <a:spcPct val="0"/>
      </a:spcAft>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bg-BG"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8A07EF-C36E-4B20-BC9E-9CC6BC1F3EC4}"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bg-BG" smtClean="0"/>
          </a:p>
        </p:txBody>
      </p:sp>
      <p:sp>
        <p:nvSpPr>
          <p:cNvPr id="29699" name="Slide Number Placeholder 3"/>
          <p:cNvSpPr txBox="1">
            <a:spLocks noGrp="1"/>
          </p:cNvSpPr>
          <p:nvPr/>
        </p:nvSpPr>
        <p:spPr bwMode="auto">
          <a:xfrm>
            <a:off x="4022725" y="9720263"/>
            <a:ext cx="3078163" cy="512762"/>
          </a:xfrm>
          <a:prstGeom prst="rect">
            <a:avLst/>
          </a:prstGeom>
          <a:noFill/>
          <a:ln w="9525">
            <a:noFill/>
            <a:miter lim="800000"/>
            <a:headEnd/>
            <a:tailEnd/>
          </a:ln>
        </p:spPr>
        <p:txBody>
          <a:bodyPr lIns="96578" tIns="48289" rIns="96578" bIns="48289" anchor="b"/>
          <a:lstStyle/>
          <a:p>
            <a:pPr algn="r"/>
            <a:fld id="{CE25681E-1ADC-460D-BA0C-F89C59AB4B0D}" type="slidenum">
              <a:rPr lang="en-US" sz="1200"/>
              <a:pPr algn="r"/>
              <a:t>14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3074" y="2348893"/>
            <a:ext cx="8874840" cy="1620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66148" y="4284716"/>
            <a:ext cx="7308692" cy="1932323"/>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A0330F-38C0-4C16-9C19-81B690790E33}" type="datetimeFigureOut">
              <a:rPr lang="en-US"/>
              <a:pPr>
                <a:defRPr/>
              </a:pPr>
              <a:t>1/10/2013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3159FA-7207-46E1-85F2-A15C169D5F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356DB2-A302-48B5-A826-4801599C23C1}" type="datetimeFigureOut">
              <a:rPr lang="en-US"/>
              <a:pPr>
                <a:defRPr/>
              </a:pPr>
              <a:t>1/10/2013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2DB80C-B325-4D3A-8A5E-945F333128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9716" y="302802"/>
            <a:ext cx="2349222" cy="64515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2050" y="302802"/>
            <a:ext cx="6873650"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4BA26A-20E9-4549-A37C-FD24C98F5315}" type="datetimeFigureOut">
              <a:rPr lang="en-US"/>
              <a:pPr>
                <a:defRPr/>
              </a:pPr>
              <a:t>1/10/2013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E5E159-2BFA-45D9-8031-272EFE5FC3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043386-5700-433A-BC0F-36E820EA2D6F}" type="datetimeFigureOut">
              <a:rPr lang="en-US"/>
              <a:pPr>
                <a:defRPr/>
              </a:pPr>
              <a:t>1/10/2013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13C4EF-A914-4DBD-B7FA-DF1853A59D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4766" y="4858812"/>
            <a:ext cx="8874840" cy="1501751"/>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824766" y="3204786"/>
            <a:ext cx="8874840" cy="1654026"/>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6D0318-F0BD-4ADA-973E-0CE54C38A632}" type="datetimeFigureOut">
              <a:rPr lang="en-US"/>
              <a:pPr>
                <a:defRPr/>
              </a:pPr>
              <a:t>1/10/2013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17BF6F-1FCE-443F-8629-ED6BCE8183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2050" y="1764295"/>
            <a:ext cx="4611436"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07502" y="1764295"/>
            <a:ext cx="4611436"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511084-174A-4EC6-9C2C-3D17395D53BF}" type="datetimeFigureOut">
              <a:rPr lang="en-US"/>
              <a:pPr>
                <a:defRPr/>
              </a:pPr>
              <a:t>1/10/2013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2F6FE3-9FC2-4971-BF5C-FAC10475B8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2049" y="1692533"/>
            <a:ext cx="4613250" cy="705367"/>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22049" y="2397901"/>
            <a:ext cx="4613250"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03877" y="1692533"/>
            <a:ext cx="4615062" cy="705367"/>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303877" y="2397901"/>
            <a:ext cx="4615062"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EF20DA-FA80-4351-8FC7-4D468896E164}" type="datetimeFigureOut">
              <a:rPr lang="en-US"/>
              <a:pPr>
                <a:defRPr/>
              </a:pPr>
              <a:t>1/10/2013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E5E779-0A68-4501-B444-FB0E4832B1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466D91-0A52-4CC5-A6CA-A3DFDD9B7224}" type="datetimeFigureOut">
              <a:rPr lang="en-US"/>
              <a:pPr>
                <a:defRPr/>
              </a:pPr>
              <a:t>1/10/2013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E549DC-4B53-4F3B-AE6D-14E5A5AD8CB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4A3D84-F5EC-4303-B0AE-AFF768E3472A}" type="datetimeFigureOut">
              <a:rPr lang="en-US"/>
              <a:pPr>
                <a:defRPr/>
              </a:pPr>
              <a:t>1/10/2013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AF1038-AA27-48E8-804A-5DF8F0A9A0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050" y="301050"/>
            <a:ext cx="3435013" cy="1281214"/>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082136" y="301051"/>
            <a:ext cx="5836802" cy="6453328"/>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2050" y="1582265"/>
            <a:ext cx="3435013" cy="5172114"/>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7AB3B7-E9BF-4ACF-8CC4-B4ABF99EBC46}" type="datetimeFigureOut">
              <a:rPr lang="en-US"/>
              <a:pPr>
                <a:defRPr/>
              </a:pPr>
              <a:t>1/10/2013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2C2FD1-4560-431D-8CB5-9C76304644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507" y="5292884"/>
            <a:ext cx="6264593" cy="624855"/>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46507" y="675613"/>
            <a:ext cx="6264593" cy="4536758"/>
          </a:xfrm>
        </p:spPr>
        <p:txBody>
          <a:bodyPr rtlCol="0">
            <a:normAutofit/>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pPr lvl="0"/>
            <a:endParaRPr lang="en-US" noProof="0" smtClean="0"/>
          </a:p>
        </p:txBody>
      </p:sp>
      <p:sp>
        <p:nvSpPr>
          <p:cNvPr id="4" name="Text Placeholder 3"/>
          <p:cNvSpPr>
            <a:spLocks noGrp="1"/>
          </p:cNvSpPr>
          <p:nvPr>
            <p:ph type="body" sz="half" idx="2"/>
          </p:nvPr>
        </p:nvSpPr>
        <p:spPr>
          <a:xfrm>
            <a:off x="2046507" y="5917739"/>
            <a:ext cx="6264593" cy="887398"/>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23C665-A0F7-4927-9097-846CCFFDD162}" type="datetimeFigureOut">
              <a:rPr lang="en-US"/>
              <a:pPr>
                <a:defRPr/>
              </a:pPr>
              <a:t>1/10/2013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AC640-D2B5-4BB8-9E76-63E159101D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2288" y="303213"/>
            <a:ext cx="9396412" cy="1260475"/>
          </a:xfrm>
          <a:prstGeom prst="rect">
            <a:avLst/>
          </a:prstGeom>
          <a:noFill/>
          <a:ln w="9525">
            <a:noFill/>
            <a:miter lim="800000"/>
            <a:headEnd/>
            <a:tailEnd/>
          </a:ln>
        </p:spPr>
        <p:txBody>
          <a:bodyPr vert="horz" wrap="square" lIns="102870" tIns="51435" rIns="102870" bIns="5143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22288" y="1763713"/>
            <a:ext cx="9396412" cy="4991100"/>
          </a:xfrm>
          <a:prstGeom prst="rect">
            <a:avLst/>
          </a:prstGeom>
          <a:noFill/>
          <a:ln w="9525">
            <a:noFill/>
            <a:miter lim="800000"/>
            <a:headEnd/>
            <a:tailEnd/>
          </a:ln>
        </p:spPr>
        <p:txBody>
          <a:bodyPr vert="horz" wrap="square" lIns="102870" tIns="51435" rIns="102870" bIns="514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22288" y="7008813"/>
            <a:ext cx="2435225" cy="401637"/>
          </a:xfrm>
          <a:prstGeom prst="rect">
            <a:avLst/>
          </a:prstGeom>
        </p:spPr>
        <p:txBody>
          <a:bodyPr vert="horz" lIns="102870" tIns="51435" rIns="102870" bIns="51435"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fld id="{D41D679F-255F-4301-8552-B424908D5338}" type="datetimeFigureOut">
              <a:rPr lang="en-US"/>
              <a:pPr>
                <a:defRPr/>
              </a:pPr>
              <a:t>1/10/2013</a:t>
            </a:fld>
            <a:endParaRPr lang="en-US"/>
          </a:p>
        </p:txBody>
      </p:sp>
      <p:sp>
        <p:nvSpPr>
          <p:cNvPr id="5" name="Footer Placeholder 4"/>
          <p:cNvSpPr>
            <a:spLocks noGrp="1"/>
          </p:cNvSpPr>
          <p:nvPr>
            <p:ph type="ftr" sz="quarter" idx="3"/>
          </p:nvPr>
        </p:nvSpPr>
        <p:spPr>
          <a:xfrm>
            <a:off x="3567113" y="7008813"/>
            <a:ext cx="3306762" cy="401637"/>
          </a:xfrm>
          <a:prstGeom prst="rect">
            <a:avLst/>
          </a:prstGeom>
        </p:spPr>
        <p:txBody>
          <a:bodyPr vert="horz" lIns="102870" tIns="51435" rIns="102870" bIns="51435" rtlCol="0" anchor="ctr"/>
          <a:lstStyle>
            <a:lvl1pPr algn="ctr" fontAlgn="auto">
              <a:spcBef>
                <a:spcPts val="0"/>
              </a:spcBef>
              <a:spcAft>
                <a:spcPts val="0"/>
              </a:spcAft>
              <a:defRPr sz="14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483475" y="7008813"/>
            <a:ext cx="2435225" cy="401637"/>
          </a:xfrm>
          <a:prstGeom prst="rect">
            <a:avLst/>
          </a:prstGeom>
        </p:spPr>
        <p:txBody>
          <a:bodyPr vert="horz" lIns="102870" tIns="51435" rIns="102870" bIns="51435" rtlCol="0" anchor="ctr"/>
          <a:lstStyle>
            <a:lvl1pPr algn="r" fontAlgn="auto">
              <a:spcBef>
                <a:spcPts val="0"/>
              </a:spcBef>
              <a:spcAft>
                <a:spcPts val="0"/>
              </a:spcAft>
              <a:defRPr sz="1400">
                <a:solidFill>
                  <a:schemeClr val="tx1">
                    <a:tint val="75000"/>
                  </a:schemeClr>
                </a:solidFill>
                <a:latin typeface="+mn-lt"/>
                <a:cs typeface="+mn-cs"/>
              </a:defRPr>
            </a:lvl1pPr>
          </a:lstStyle>
          <a:p>
            <a:pPr>
              <a:defRPr/>
            </a:pPr>
            <a:fld id="{B8860605-95B7-4D62-80D6-107859A13F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5000" kern="1200">
          <a:solidFill>
            <a:schemeClr val="tx1"/>
          </a:solidFill>
          <a:latin typeface="+mj-lt"/>
          <a:ea typeface="+mj-ea"/>
          <a:cs typeface="+mj-cs"/>
        </a:defRPr>
      </a:lvl1pPr>
      <a:lvl2pPr algn="ctr" rtl="0" eaLnBrk="0" fontAlgn="base" hangingPunct="0">
        <a:spcBef>
          <a:spcPct val="0"/>
        </a:spcBef>
        <a:spcAft>
          <a:spcPct val="0"/>
        </a:spcAft>
        <a:defRPr sz="5000">
          <a:solidFill>
            <a:schemeClr val="tx1"/>
          </a:solidFill>
          <a:latin typeface="Calibri" pitchFamily="34" charset="0"/>
        </a:defRPr>
      </a:lvl2pPr>
      <a:lvl3pPr algn="ctr" rtl="0" eaLnBrk="0" fontAlgn="base" hangingPunct="0">
        <a:spcBef>
          <a:spcPct val="0"/>
        </a:spcBef>
        <a:spcAft>
          <a:spcPct val="0"/>
        </a:spcAft>
        <a:defRPr sz="5000">
          <a:solidFill>
            <a:schemeClr val="tx1"/>
          </a:solidFill>
          <a:latin typeface="Calibri" pitchFamily="34" charset="0"/>
        </a:defRPr>
      </a:lvl3pPr>
      <a:lvl4pPr algn="ctr" rtl="0" eaLnBrk="0" fontAlgn="base" hangingPunct="0">
        <a:spcBef>
          <a:spcPct val="0"/>
        </a:spcBef>
        <a:spcAft>
          <a:spcPct val="0"/>
        </a:spcAft>
        <a:defRPr sz="5000">
          <a:solidFill>
            <a:schemeClr val="tx1"/>
          </a:solidFill>
          <a:latin typeface="Calibri" pitchFamily="34" charset="0"/>
        </a:defRPr>
      </a:lvl4pPr>
      <a:lvl5pPr algn="ctr" rtl="0" eaLnBrk="0" fontAlgn="base" hangingPunct="0">
        <a:spcBef>
          <a:spcPct val="0"/>
        </a:spcBef>
        <a:spcAft>
          <a:spcPct val="0"/>
        </a:spcAft>
        <a:defRPr sz="5000">
          <a:solidFill>
            <a:schemeClr val="tx1"/>
          </a:solidFill>
          <a:latin typeface="Calibri" pitchFamily="34" charset="0"/>
        </a:defRPr>
      </a:lvl5pPr>
      <a:lvl6pPr marL="514350" algn="ctr" rtl="0" fontAlgn="base">
        <a:spcBef>
          <a:spcPct val="0"/>
        </a:spcBef>
        <a:spcAft>
          <a:spcPct val="0"/>
        </a:spcAft>
        <a:defRPr sz="5000">
          <a:solidFill>
            <a:schemeClr val="tx1"/>
          </a:solidFill>
          <a:latin typeface="Calibri" pitchFamily="34" charset="0"/>
        </a:defRPr>
      </a:lvl6pPr>
      <a:lvl7pPr marL="1028700" algn="ctr" rtl="0" fontAlgn="base">
        <a:spcBef>
          <a:spcPct val="0"/>
        </a:spcBef>
        <a:spcAft>
          <a:spcPct val="0"/>
        </a:spcAft>
        <a:defRPr sz="5000">
          <a:solidFill>
            <a:schemeClr val="tx1"/>
          </a:solidFill>
          <a:latin typeface="Calibri" pitchFamily="34" charset="0"/>
        </a:defRPr>
      </a:lvl7pPr>
      <a:lvl8pPr marL="1543050" algn="ctr" rtl="0" fontAlgn="base">
        <a:spcBef>
          <a:spcPct val="0"/>
        </a:spcBef>
        <a:spcAft>
          <a:spcPct val="0"/>
        </a:spcAft>
        <a:defRPr sz="5000">
          <a:solidFill>
            <a:schemeClr val="tx1"/>
          </a:solidFill>
          <a:latin typeface="Calibri" pitchFamily="34" charset="0"/>
        </a:defRPr>
      </a:lvl8pPr>
      <a:lvl9pPr marL="2057400" algn="ctr" rtl="0" fontAlgn="base">
        <a:spcBef>
          <a:spcPct val="0"/>
        </a:spcBef>
        <a:spcAft>
          <a:spcPct val="0"/>
        </a:spcAft>
        <a:defRPr sz="500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35025" indent="-32067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mailto:phd-project@feb.uni-sofia.bg"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phd.feb.uni-sofia.b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jpeg"/><Relationship Id="rId4" Type="http://schemas.openxmlformats.org/officeDocument/2006/relationships/image" Target="../media/image14.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mailto:georgech@feb.uni-sofia.b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mailto:conference@feb.uni-sofia.b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phd-project@feb.uni-sofia.b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GRYB"/>
          <p:cNvPicPr>
            <a:picLocks noChangeAspect="1" noChangeArrowheads="1"/>
          </p:cNvPicPr>
          <p:nvPr/>
        </p:nvPicPr>
        <p:blipFill>
          <a:blip r:embed="rId3">
            <a:clrChange>
              <a:clrFrom>
                <a:srgbClr val="0090D6"/>
              </a:clrFrom>
              <a:clrTo>
                <a:srgbClr val="0090D6">
                  <a:alpha val="0"/>
                </a:srgbClr>
              </a:clrTo>
            </a:clrChange>
          </a:blip>
          <a:srcRect t="26588" b="10612"/>
          <a:stretch>
            <a:fillRect/>
          </a:stretch>
        </p:blipFill>
        <p:spPr bwMode="auto">
          <a:xfrm>
            <a:off x="0" y="0"/>
            <a:ext cx="10507663" cy="7813675"/>
          </a:xfrm>
          <a:prstGeom prst="rect">
            <a:avLst/>
          </a:prstGeom>
          <a:noFill/>
          <a:ln w="9525">
            <a:noFill/>
            <a:miter lim="800000"/>
            <a:headEnd/>
            <a:tailEnd/>
          </a:ln>
        </p:spPr>
      </p:pic>
      <p:pic>
        <p:nvPicPr>
          <p:cNvPr id="2061" name="Picture 13"/>
          <p:cNvPicPr>
            <a:picLocks noChangeAspect="1" noChangeArrowheads="1"/>
          </p:cNvPicPr>
          <p:nvPr/>
        </p:nvPicPr>
        <p:blipFill>
          <a:blip r:embed="rId4">
            <a:duotone>
              <a:schemeClr val="accent1">
                <a:shade val="45000"/>
                <a:satMod val="135000"/>
              </a:schemeClr>
              <a:prstClr val="white"/>
            </a:duotone>
            <a:extLst/>
          </a:blip>
          <a:srcRect/>
          <a:stretch>
            <a:fillRect/>
          </a:stretch>
        </p:blipFill>
        <p:spPr bwMode="auto">
          <a:xfrm>
            <a:off x="4436146" y="2850345"/>
            <a:ext cx="1008112" cy="967392"/>
          </a:xfrm>
          <a:prstGeom prst="rect">
            <a:avLst/>
          </a:prstGeom>
          <a:noFill/>
          <a:ln>
            <a:noFill/>
          </a:ln>
          <a:effectLst/>
          <a:extLst/>
        </p:spPr>
      </p:pic>
      <p:sp>
        <p:nvSpPr>
          <p:cNvPr id="2062" name="Text Box 15"/>
          <p:cNvSpPr txBox="1">
            <a:spLocks noChangeArrowheads="1"/>
          </p:cNvSpPr>
          <p:nvPr/>
        </p:nvSpPr>
        <p:spPr bwMode="auto">
          <a:xfrm>
            <a:off x="3421063" y="3924300"/>
            <a:ext cx="3024187" cy="655638"/>
          </a:xfrm>
          <a:prstGeom prst="rect">
            <a:avLst/>
          </a:prstGeom>
          <a:noFill/>
          <a:ln>
            <a:noFill/>
          </a:ln>
          <a:effectLst/>
          <a:extLst/>
        </p:spPr>
        <p:txBody>
          <a:bodyPr lIns="41148" tIns="41148" rIns="41148" bIns="41148"/>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1100" b="1" dirty="0" smtClean="0">
                <a:solidFill>
                  <a:schemeClr val="accent1">
                    <a:lumMod val="50000"/>
                  </a:schemeClr>
                </a:solidFill>
                <a:latin typeface="Gill Sans MT" pitchFamily="34" charset="0"/>
              </a:rPr>
              <a:t> Sofia University “St. </a:t>
            </a:r>
            <a:r>
              <a:rPr lang="en-US" sz="1100" b="1" dirty="0" err="1" smtClean="0">
                <a:solidFill>
                  <a:schemeClr val="accent1">
                    <a:lumMod val="50000"/>
                  </a:schemeClr>
                </a:solidFill>
                <a:latin typeface="Gill Sans MT" pitchFamily="34" charset="0"/>
              </a:rPr>
              <a:t>Kliment</a:t>
            </a:r>
            <a:r>
              <a:rPr lang="en-US" sz="1100" b="1" dirty="0" smtClean="0">
                <a:solidFill>
                  <a:schemeClr val="accent1">
                    <a:lumMod val="50000"/>
                  </a:schemeClr>
                </a:solidFill>
                <a:latin typeface="Gill Sans MT" pitchFamily="34" charset="0"/>
              </a:rPr>
              <a:t> </a:t>
            </a:r>
            <a:r>
              <a:rPr lang="en-US" sz="1100" b="1" dirty="0" err="1" smtClean="0">
                <a:solidFill>
                  <a:schemeClr val="accent1">
                    <a:lumMod val="50000"/>
                  </a:schemeClr>
                </a:solidFill>
                <a:latin typeface="Gill Sans MT" pitchFamily="34" charset="0"/>
              </a:rPr>
              <a:t>Ohridski</a:t>
            </a:r>
            <a:r>
              <a:rPr lang="en-US" sz="1100" b="1" dirty="0" smtClean="0">
                <a:solidFill>
                  <a:schemeClr val="accent1">
                    <a:lumMod val="50000"/>
                  </a:schemeClr>
                </a:solidFill>
                <a:latin typeface="Gill Sans MT" pitchFamily="34" charset="0"/>
              </a:rPr>
              <a:t>”  </a:t>
            </a:r>
          </a:p>
          <a:p>
            <a:pPr algn="ctr" eaLnBrk="1" hangingPunct="1">
              <a:defRPr/>
            </a:pPr>
            <a:r>
              <a:rPr lang="en-US" sz="1100" b="1" dirty="0" smtClean="0">
                <a:solidFill>
                  <a:schemeClr val="accent1">
                    <a:lumMod val="50000"/>
                  </a:schemeClr>
                </a:solidFill>
                <a:latin typeface="Gill Sans MT" pitchFamily="34" charset="0"/>
              </a:rPr>
              <a:t>Faculty of Economics and </a:t>
            </a:r>
          </a:p>
          <a:p>
            <a:pPr algn="ctr" eaLnBrk="1" hangingPunct="1">
              <a:defRPr/>
            </a:pPr>
            <a:r>
              <a:rPr lang="en-US" sz="1100" b="1" dirty="0" smtClean="0">
                <a:solidFill>
                  <a:schemeClr val="accent1">
                    <a:lumMod val="50000"/>
                  </a:schemeClr>
                </a:solidFill>
                <a:latin typeface="Gill Sans MT" pitchFamily="34" charset="0"/>
              </a:rPr>
              <a:t>Business  Administration</a:t>
            </a:r>
            <a:endParaRPr lang="en-US" sz="1100" b="1" dirty="0" smtClean="0">
              <a:solidFill>
                <a:schemeClr val="accent1">
                  <a:lumMod val="50000"/>
                </a:schemeClr>
              </a:solidFill>
              <a:latin typeface="Arial" charset="0"/>
            </a:endParaRPr>
          </a:p>
        </p:txBody>
      </p:sp>
      <p:pic>
        <p:nvPicPr>
          <p:cNvPr id="2063" name="Picture 16"/>
          <p:cNvPicPr>
            <a:picLocks noChangeAspect="1" noChangeArrowheads="1"/>
          </p:cNvPicPr>
          <p:nvPr/>
        </p:nvPicPr>
        <p:blipFill>
          <a:blip r:embed="rId5">
            <a:duotone>
              <a:schemeClr val="accent1">
                <a:shade val="45000"/>
                <a:satMod val="135000"/>
              </a:schemeClr>
              <a:prstClr val="white"/>
            </a:duotone>
            <a:extLst/>
          </a:blip>
          <a:srcRect/>
          <a:stretch>
            <a:fillRect/>
          </a:stretch>
        </p:blipFill>
        <p:spPr bwMode="auto">
          <a:xfrm>
            <a:off x="8609971" y="2925380"/>
            <a:ext cx="1147525" cy="898463"/>
          </a:xfrm>
          <a:prstGeom prst="rect">
            <a:avLst/>
          </a:prstGeom>
          <a:noFill/>
          <a:ln>
            <a:noFill/>
          </a:ln>
          <a:effectLst/>
          <a:extLst/>
        </p:spPr>
      </p:pic>
      <p:sp>
        <p:nvSpPr>
          <p:cNvPr id="14341" name="Rectangle 13"/>
          <p:cNvSpPr>
            <a:spLocks noChangeArrowheads="1"/>
          </p:cNvSpPr>
          <p:nvPr/>
        </p:nvSpPr>
        <p:spPr bwMode="auto">
          <a:xfrm>
            <a:off x="7880350" y="3852863"/>
            <a:ext cx="2560638" cy="606425"/>
          </a:xfrm>
          <a:prstGeom prst="rect">
            <a:avLst/>
          </a:prstGeom>
          <a:noFill/>
          <a:ln w="9525">
            <a:noFill/>
            <a:miter lim="800000"/>
            <a:headEnd/>
            <a:tailEnd/>
          </a:ln>
        </p:spPr>
        <p:txBody>
          <a:bodyPr lIns="102870" tIns="51435" rIns="102870" bIns="51435">
            <a:spAutoFit/>
          </a:bodyPr>
          <a:lstStyle/>
          <a:p>
            <a:pPr algn="ctr"/>
            <a:r>
              <a:rPr lang="en-US" sz="1100" b="1">
                <a:solidFill>
                  <a:srgbClr val="234F77"/>
                </a:solidFill>
                <a:latin typeface="Gill Sans MT" pitchFamily="34" charset="0"/>
              </a:rPr>
              <a:t>University of Cologne </a:t>
            </a:r>
          </a:p>
          <a:p>
            <a:pPr algn="ctr"/>
            <a:r>
              <a:rPr lang="en-US" sz="1100" b="1">
                <a:solidFill>
                  <a:srgbClr val="234F77"/>
                </a:solidFill>
                <a:latin typeface="Gill Sans MT" pitchFamily="34" charset="0"/>
              </a:rPr>
              <a:t>Faculty of Management, </a:t>
            </a:r>
          </a:p>
          <a:p>
            <a:pPr algn="ctr"/>
            <a:r>
              <a:rPr lang="en-US" sz="1100" b="1">
                <a:solidFill>
                  <a:srgbClr val="234F77"/>
                </a:solidFill>
                <a:latin typeface="Gill Sans MT" pitchFamily="34" charset="0"/>
              </a:rPr>
              <a:t>Economics and Social Sciences</a:t>
            </a:r>
            <a:endParaRPr lang="en-US" sz="1100" b="1">
              <a:solidFill>
                <a:srgbClr val="234F77"/>
              </a:solidFill>
            </a:endParaRPr>
          </a:p>
        </p:txBody>
      </p:sp>
      <p:sp>
        <p:nvSpPr>
          <p:cNvPr id="2065" name="TextBox 18"/>
          <p:cNvSpPr txBox="1">
            <a:spLocks noChangeArrowheads="1"/>
          </p:cNvSpPr>
          <p:nvPr/>
        </p:nvSpPr>
        <p:spPr bwMode="auto">
          <a:xfrm>
            <a:off x="6084888" y="3924300"/>
            <a:ext cx="2449512" cy="450850"/>
          </a:xfrm>
          <a:prstGeom prst="rect">
            <a:avLst/>
          </a:prstGeom>
          <a:noFill/>
          <a:ln>
            <a:noFill/>
          </a:ln>
          <a:extLst/>
        </p:spPr>
        <p:txBody>
          <a:bodyPr lIns="115729" tIns="57864" rIns="115729" bIns="5786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1100" b="1" dirty="0" smtClean="0">
                <a:solidFill>
                  <a:schemeClr val="accent1">
                    <a:lumMod val="50000"/>
                  </a:schemeClr>
                </a:solidFill>
                <a:latin typeface="Gill Sans MT" pitchFamily="34" charset="0"/>
              </a:rPr>
              <a:t>Humboldt-</a:t>
            </a:r>
            <a:r>
              <a:rPr lang="en-US" sz="1100" b="1" dirty="0" err="1" smtClean="0">
                <a:solidFill>
                  <a:schemeClr val="accent1">
                    <a:lumMod val="50000"/>
                  </a:schemeClr>
                </a:solidFill>
                <a:latin typeface="Gill Sans MT" pitchFamily="34" charset="0"/>
              </a:rPr>
              <a:t>Universität</a:t>
            </a:r>
            <a:r>
              <a:rPr lang="en-US" sz="1100" b="1" dirty="0" smtClean="0">
                <a:solidFill>
                  <a:schemeClr val="accent1">
                    <a:lumMod val="50000"/>
                  </a:schemeClr>
                </a:solidFill>
                <a:latin typeface="Gill Sans MT" pitchFamily="34" charset="0"/>
              </a:rPr>
              <a:t> </a:t>
            </a:r>
          </a:p>
          <a:p>
            <a:pPr algn="ctr" eaLnBrk="1" hangingPunct="1">
              <a:defRPr/>
            </a:pPr>
            <a:r>
              <a:rPr lang="en-US" sz="1100" b="1" dirty="0" err="1" smtClean="0">
                <a:solidFill>
                  <a:schemeClr val="accent1">
                    <a:lumMod val="50000"/>
                  </a:schemeClr>
                </a:solidFill>
                <a:latin typeface="Gill Sans MT" pitchFamily="34" charset="0"/>
              </a:rPr>
              <a:t>zu</a:t>
            </a:r>
            <a:r>
              <a:rPr lang="en-US" sz="1100" b="1" dirty="0" smtClean="0">
                <a:solidFill>
                  <a:schemeClr val="accent1">
                    <a:lumMod val="50000"/>
                  </a:schemeClr>
                </a:solidFill>
                <a:latin typeface="Gill Sans MT" pitchFamily="34" charset="0"/>
              </a:rPr>
              <a:t> Berlin</a:t>
            </a:r>
            <a:endParaRPr lang="bg-BG" sz="1100" b="1" dirty="0" smtClean="0">
              <a:solidFill>
                <a:schemeClr val="accent1">
                  <a:lumMod val="50000"/>
                </a:schemeClr>
              </a:solidFill>
              <a:latin typeface="Gill Sans MT" pitchFamily="34" charset="0"/>
            </a:endParaRPr>
          </a:p>
        </p:txBody>
      </p:sp>
      <p:sp>
        <p:nvSpPr>
          <p:cNvPr id="14343" name="TextBox 21"/>
          <p:cNvSpPr txBox="1">
            <a:spLocks noChangeArrowheads="1"/>
          </p:cNvSpPr>
          <p:nvPr/>
        </p:nvSpPr>
        <p:spPr bwMode="auto">
          <a:xfrm>
            <a:off x="684213" y="180975"/>
            <a:ext cx="9396412" cy="1974850"/>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p>
          <a:p>
            <a:pPr algn="ctr"/>
            <a:r>
              <a:rPr lang="en-US" sz="2800" b="1">
                <a:solidFill>
                  <a:srgbClr val="234F77"/>
                </a:solidFill>
              </a:rPr>
              <a:t>Organizing universities</a:t>
            </a:r>
            <a:endParaRPr lang="bg-BG" sz="2800" b="1">
              <a:solidFill>
                <a:srgbClr val="234F77"/>
              </a:solidFill>
              <a:latin typeface="Gill Sans MT" pitchFamily="34" charset="0"/>
            </a:endParaRPr>
          </a:p>
        </p:txBody>
      </p:sp>
      <p:pic>
        <p:nvPicPr>
          <p:cNvPr id="2069" name="Picture 57"/>
          <p:cNvPicPr>
            <a:picLocks noChangeAspect="1" noChangeArrowheads="1"/>
          </p:cNvPicPr>
          <p:nvPr/>
        </p:nvPicPr>
        <p:blipFill>
          <a:blip r:embed="rId6">
            <a:duotone>
              <a:schemeClr val="accent1">
                <a:shade val="45000"/>
                <a:satMod val="135000"/>
              </a:schemeClr>
              <a:prstClr val="white"/>
            </a:duotone>
            <a:extLst/>
          </a:blip>
          <a:srcRect/>
          <a:stretch>
            <a:fillRect/>
          </a:stretch>
        </p:blipFill>
        <p:spPr bwMode="auto">
          <a:xfrm>
            <a:off x="9045532" y="4939557"/>
            <a:ext cx="1179845" cy="630328"/>
          </a:xfrm>
          <a:prstGeom prst="rect">
            <a:avLst/>
          </a:prstGeom>
          <a:noFill/>
          <a:ln>
            <a:noFill/>
          </a:ln>
          <a:effectLst/>
          <a:extLst/>
        </p:spPr>
      </p:pic>
      <p:pic>
        <p:nvPicPr>
          <p:cNvPr id="2071" name="Picture 24" descr="Logo-USA-prozrachno-BW"/>
          <p:cNvPicPr>
            <a:picLocks noChangeAspect="1" noChangeArrowheads="1"/>
          </p:cNvPicPr>
          <p:nvPr/>
        </p:nvPicPr>
        <p:blipFill>
          <a:blip r:embed="rId7">
            <a:duotone>
              <a:schemeClr val="bg2">
                <a:shade val="45000"/>
                <a:satMod val="135000"/>
              </a:schemeClr>
              <a:prstClr val="white"/>
            </a:duotone>
            <a:extLst/>
          </a:blip>
          <a:srcRect/>
          <a:stretch>
            <a:fillRect/>
          </a:stretch>
        </p:blipFill>
        <p:spPr bwMode="auto">
          <a:xfrm>
            <a:off x="4221017" y="4937002"/>
            <a:ext cx="1126402" cy="673156"/>
          </a:xfrm>
          <a:prstGeom prst="rect">
            <a:avLst/>
          </a:prstGeom>
          <a:noFill/>
          <a:ln>
            <a:noFill/>
          </a:ln>
          <a:effectLst/>
          <a:extLst/>
        </p:spPr>
      </p:pic>
      <p:sp>
        <p:nvSpPr>
          <p:cNvPr id="2072" name="Text Box 25"/>
          <p:cNvSpPr txBox="1">
            <a:spLocks noChangeArrowheads="1"/>
          </p:cNvSpPr>
          <p:nvPr/>
        </p:nvSpPr>
        <p:spPr bwMode="auto">
          <a:xfrm>
            <a:off x="3708400" y="6013450"/>
            <a:ext cx="2879725" cy="576263"/>
          </a:xfrm>
          <a:prstGeom prst="rect">
            <a:avLst/>
          </a:prstGeom>
          <a:noFill/>
          <a:ln>
            <a:noFill/>
          </a:ln>
          <a:effectLst/>
          <a:extLst/>
        </p:spPr>
        <p:txBody>
          <a:bodyPr lIns="41148" tIns="41148" rIns="41148" bIns="41148"/>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1200" b="1" dirty="0" smtClean="0">
                <a:solidFill>
                  <a:schemeClr val="accent1">
                    <a:lumMod val="50000"/>
                  </a:schemeClr>
                </a:solidFill>
                <a:latin typeface="Gill Sans MT" pitchFamily="34" charset="0"/>
              </a:rPr>
              <a:t>Angelo State University</a:t>
            </a:r>
          </a:p>
          <a:p>
            <a:pPr algn="ctr" eaLnBrk="1" hangingPunct="1">
              <a:defRPr/>
            </a:pPr>
            <a:r>
              <a:rPr lang="en-US" sz="1200" b="1" dirty="0" smtClean="0">
                <a:solidFill>
                  <a:schemeClr val="accent1">
                    <a:lumMod val="50000"/>
                  </a:schemeClr>
                </a:solidFill>
                <a:latin typeface="Gill Sans MT" pitchFamily="34" charset="0"/>
              </a:rPr>
              <a:t>College of Business, Texas, USA</a:t>
            </a:r>
          </a:p>
        </p:txBody>
      </p:sp>
      <p:pic>
        <p:nvPicPr>
          <p:cNvPr id="14347" name="Picture 27" descr="http://rtg1659.wiwi.hu-berlin.de/general-information-rtg/logos/logo_hu"/>
          <p:cNvPicPr>
            <a:picLocks noChangeAspect="1" noChangeArrowheads="1"/>
          </p:cNvPicPr>
          <p:nvPr/>
        </p:nvPicPr>
        <p:blipFill>
          <a:blip r:embed="rId8"/>
          <a:srcRect/>
          <a:stretch>
            <a:fillRect/>
          </a:stretch>
        </p:blipFill>
        <p:spPr bwMode="auto">
          <a:xfrm>
            <a:off x="6661150" y="2844800"/>
            <a:ext cx="1104900" cy="1050925"/>
          </a:xfrm>
          <a:prstGeom prst="rect">
            <a:avLst/>
          </a:prstGeom>
          <a:noFill/>
          <a:ln w="9525">
            <a:noFill/>
            <a:miter lim="800000"/>
            <a:headEnd/>
            <a:tailEnd/>
          </a:ln>
        </p:spPr>
      </p:pic>
      <p:pic>
        <p:nvPicPr>
          <p:cNvPr id="5" name="Picture 4"/>
          <p:cNvPicPr>
            <a:picLocks noChangeAspect="1"/>
          </p:cNvPicPr>
          <p:nvPr/>
        </p:nvPicPr>
        <p:blipFill>
          <a:blip r:embed="rId9" cstate="print">
            <a:duotone>
              <a:schemeClr val="accent1">
                <a:shade val="45000"/>
                <a:satMod val="135000"/>
              </a:schemeClr>
              <a:prstClr val="white"/>
            </a:duotone>
            <a:extLst/>
          </a:blip>
          <a:stretch>
            <a:fillRect/>
          </a:stretch>
        </p:blipFill>
        <p:spPr>
          <a:xfrm>
            <a:off x="7023238" y="6020784"/>
            <a:ext cx="3227250" cy="423672"/>
          </a:xfrm>
          <a:prstGeom prst="rect">
            <a:avLst/>
          </a:prstGeom>
        </p:spPr>
      </p:pic>
      <p:pic>
        <p:nvPicPr>
          <p:cNvPr id="14349" name="Picture 4"/>
          <p:cNvPicPr>
            <a:picLocks noChangeAspect="1" noChangeArrowheads="1"/>
          </p:cNvPicPr>
          <p:nvPr/>
        </p:nvPicPr>
        <p:blipFill>
          <a:blip r:embed="rId10"/>
          <a:srcRect/>
          <a:stretch>
            <a:fillRect/>
          </a:stretch>
        </p:blipFill>
        <p:spPr bwMode="auto">
          <a:xfrm>
            <a:off x="5795963" y="5005388"/>
            <a:ext cx="2889250" cy="568325"/>
          </a:xfrm>
          <a:prstGeom prst="rect">
            <a:avLst/>
          </a:prstGeom>
          <a:noFill/>
          <a:ln w="9525">
            <a:noFill/>
            <a:miter lim="800000"/>
            <a:headEnd/>
            <a:tailEnd/>
          </a:ln>
        </p:spPr>
      </p:pic>
      <p:pic>
        <p:nvPicPr>
          <p:cNvPr id="14357" name="Picture 21" descr="S_Logo_PMS_def20sept2012"/>
          <p:cNvPicPr>
            <a:picLocks noChangeAspect="1" noChangeArrowheads="1"/>
          </p:cNvPicPr>
          <p:nvPr/>
        </p:nvPicPr>
        <p:blipFill>
          <a:blip r:embed="rId11"/>
          <a:srcRect/>
          <a:stretch>
            <a:fillRect/>
          </a:stretch>
        </p:blipFill>
        <p:spPr bwMode="auto">
          <a:xfrm>
            <a:off x="224904" y="2413001"/>
            <a:ext cx="3267398" cy="3693518"/>
          </a:xfrm>
          <a:prstGeom prst="rect">
            <a:avLst/>
          </a:prstGeom>
          <a:ln>
            <a:noFill/>
          </a:ln>
          <a:effectLst>
            <a:softEdge rad="112500"/>
          </a:effectLst>
        </p:spPr>
      </p:pic>
      <p:sp>
        <p:nvSpPr>
          <p:cNvPr id="14351" name="Text Box 22"/>
          <p:cNvSpPr txBox="1">
            <a:spLocks noChangeArrowheads="1"/>
          </p:cNvSpPr>
          <p:nvPr/>
        </p:nvSpPr>
        <p:spPr bwMode="auto">
          <a:xfrm>
            <a:off x="179388" y="6372225"/>
            <a:ext cx="3313112" cy="946150"/>
          </a:xfrm>
          <a:prstGeom prst="rect">
            <a:avLst/>
          </a:prstGeom>
          <a:noFill/>
          <a:ln w="9525">
            <a:noFill/>
            <a:miter lim="800000"/>
            <a:headEnd/>
            <a:tailEnd/>
          </a:ln>
        </p:spPr>
        <p:txBody>
          <a:bodyPr>
            <a:spAutoFit/>
          </a:bodyPr>
          <a:lstStyle/>
          <a:p>
            <a:pPr algn="ctr">
              <a:spcBef>
                <a:spcPct val="50000"/>
              </a:spcBef>
            </a:pPr>
            <a:r>
              <a:rPr lang="en-US" sz="2800" b="1">
                <a:solidFill>
                  <a:schemeClr val="folHlink"/>
                </a:solidFill>
              </a:rPr>
              <a:t>FIRST ANNOUNCEMENT</a:t>
            </a:r>
            <a:endParaRPr lang="bg-BG" sz="2800" b="1">
              <a:solidFill>
                <a:schemeClr val="fo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0"/>
            <a:ext cx="10507663" cy="7561263"/>
          </a:xfrm>
          <a:prstGeom prst="rect">
            <a:avLst/>
          </a:prstGeom>
          <a:noFill/>
          <a:ln w="9525">
            <a:noFill/>
            <a:miter lim="800000"/>
            <a:headEnd/>
            <a:tailEnd/>
          </a:ln>
        </p:spPr>
      </p:pic>
      <p:sp>
        <p:nvSpPr>
          <p:cNvPr id="24578" name="TextBox 21"/>
          <p:cNvSpPr txBox="1">
            <a:spLocks noChangeArrowheads="1"/>
          </p:cNvSpPr>
          <p:nvPr/>
        </p:nvSpPr>
        <p:spPr bwMode="auto">
          <a:xfrm>
            <a:off x="504825" y="107950"/>
            <a:ext cx="9396413" cy="1547813"/>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endParaRPr lang="bg-BG" b="1">
              <a:solidFill>
                <a:srgbClr val="234F77"/>
              </a:solidFill>
            </a:endParaRPr>
          </a:p>
        </p:txBody>
      </p:sp>
      <p:sp>
        <p:nvSpPr>
          <p:cNvPr id="24579" name="Text Box 4"/>
          <p:cNvSpPr txBox="1">
            <a:spLocks noChangeArrowheads="1"/>
          </p:cNvSpPr>
          <p:nvPr/>
        </p:nvSpPr>
        <p:spPr bwMode="auto">
          <a:xfrm>
            <a:off x="3492500" y="1944688"/>
            <a:ext cx="6948488" cy="5364162"/>
          </a:xfrm>
          <a:prstGeom prst="rect">
            <a:avLst/>
          </a:prstGeom>
          <a:noFill/>
          <a:ln w="9525">
            <a:noFill/>
            <a:miter lim="800000"/>
            <a:headEnd/>
            <a:tailEnd/>
          </a:ln>
        </p:spPr>
        <p:txBody>
          <a:bodyPr lIns="41148" tIns="41148" rIns="41148" bIns="41148"/>
          <a:lstStyle/>
          <a:p>
            <a:pPr algn="ctr"/>
            <a:r>
              <a:rPr lang="en-US" sz="2800" b="1">
                <a:solidFill>
                  <a:srgbClr val="234F77"/>
                </a:solidFill>
              </a:rPr>
              <a:t>DOCTORAL WORKSHOP</a:t>
            </a:r>
          </a:p>
          <a:p>
            <a:pPr algn="ctr"/>
            <a:endParaRPr lang="en-US" b="1">
              <a:solidFill>
                <a:srgbClr val="234F77"/>
              </a:solidFill>
            </a:endParaRPr>
          </a:p>
          <a:p>
            <a:pPr algn="ctr"/>
            <a:r>
              <a:rPr lang="en-GB">
                <a:solidFill>
                  <a:schemeClr val="accent2"/>
                </a:solidFill>
              </a:rPr>
              <a:t>	</a:t>
            </a:r>
            <a:r>
              <a:rPr lang="en-GB" b="1">
                <a:solidFill>
                  <a:schemeClr val="accent2"/>
                </a:solidFill>
              </a:rPr>
              <a:t>Cost and Fees: </a:t>
            </a:r>
            <a:endParaRPr lang="en-GB">
              <a:solidFill>
                <a:schemeClr val="accent2"/>
              </a:solidFill>
            </a:endParaRPr>
          </a:p>
          <a:p>
            <a:r>
              <a:rPr lang="en-GB">
                <a:solidFill>
                  <a:schemeClr val="accent2"/>
                </a:solidFill>
              </a:rPr>
              <a:t>Participants of the doctoral workshop will have to register at the normal conference fee for students which is 40 €. It allows participants to attend the workshop as well as all conference sessions. Accommodation and travel will be at the participants’ own expenses. </a:t>
            </a:r>
          </a:p>
          <a:p>
            <a:endParaRPr lang="en-GB" b="1">
              <a:solidFill>
                <a:schemeClr val="accent2"/>
              </a:solidFill>
            </a:endParaRPr>
          </a:p>
          <a:p>
            <a:pPr algn="ctr"/>
            <a:r>
              <a:rPr lang="en-GB" b="1">
                <a:solidFill>
                  <a:schemeClr val="accent2"/>
                </a:solidFill>
              </a:rPr>
              <a:t>Scientific Committee:</a:t>
            </a:r>
            <a:endParaRPr lang="bg-BG">
              <a:solidFill>
                <a:schemeClr val="accent2"/>
              </a:solidFill>
            </a:endParaRPr>
          </a:p>
          <a:p>
            <a:r>
              <a:rPr lang="en-GB">
                <a:solidFill>
                  <a:schemeClr val="accent2"/>
                </a:solidFill>
              </a:rPr>
              <a:t>Joachim Schwalbach (Humboldt-University of Berlin), chairman </a:t>
            </a:r>
            <a:endParaRPr lang="bg-BG">
              <a:solidFill>
                <a:schemeClr val="accent2"/>
              </a:solidFill>
            </a:endParaRPr>
          </a:p>
          <a:p>
            <a:r>
              <a:rPr lang="en-US">
                <a:solidFill>
                  <a:schemeClr val="accent2"/>
                </a:solidFill>
              </a:rPr>
              <a:t>Alexander Nikolov (St. Kliment Ohridski University in Sofia)</a:t>
            </a:r>
          </a:p>
          <a:p>
            <a:r>
              <a:rPr lang="en-US">
                <a:solidFill>
                  <a:schemeClr val="accent2"/>
                </a:solidFill>
              </a:rPr>
              <a:t>Henrik Egbert (Anhalt University of Applied Sciences, Germany</a:t>
            </a:r>
          </a:p>
          <a:p>
            <a:endParaRPr lang="en-GB" sz="1600" b="1">
              <a:solidFill>
                <a:schemeClr val="accent2"/>
              </a:solidFill>
            </a:endParaRPr>
          </a:p>
          <a:p>
            <a:pPr algn="ctr"/>
            <a:r>
              <a:rPr lang="en-GB" b="1">
                <a:solidFill>
                  <a:schemeClr val="accent2"/>
                </a:solidFill>
              </a:rPr>
              <a:t>Contact: </a:t>
            </a:r>
            <a:endParaRPr lang="en-GB">
              <a:solidFill>
                <a:schemeClr val="accent2"/>
              </a:solidFill>
            </a:endParaRPr>
          </a:p>
          <a:p>
            <a:r>
              <a:rPr lang="en-US">
                <a:solidFill>
                  <a:schemeClr val="accent2"/>
                </a:solidFill>
              </a:rPr>
              <a:t>For submission of papers and</a:t>
            </a:r>
            <a:r>
              <a:rPr lang="en-GB"/>
              <a:t> </a:t>
            </a:r>
            <a:r>
              <a:rPr lang="en-GB">
                <a:solidFill>
                  <a:schemeClr val="accent2"/>
                </a:solidFill>
              </a:rPr>
              <a:t>for any further information regarding the doctoral workshop please contact: </a:t>
            </a:r>
            <a:r>
              <a:rPr lang="en-US">
                <a:solidFill>
                  <a:schemeClr val="accent2"/>
                </a:solidFill>
              </a:rPr>
              <a:t>Mrs. Gergana Stoilova</a:t>
            </a:r>
          </a:p>
          <a:p>
            <a:r>
              <a:rPr lang="en-US">
                <a:solidFill>
                  <a:schemeClr val="accent2"/>
                </a:solidFill>
              </a:rPr>
              <a:t>email: </a:t>
            </a:r>
            <a:r>
              <a:rPr lang="en-US">
                <a:solidFill>
                  <a:schemeClr val="accent2"/>
                </a:solidFill>
                <a:hlinkClick r:id="rId3"/>
              </a:rPr>
              <a:t>phd-project@feb.uni-sofia.bg</a:t>
            </a:r>
            <a:r>
              <a:rPr lang="en-US">
                <a:solidFill>
                  <a:schemeClr val="accent2"/>
                </a:solidFill>
              </a:rPr>
              <a:t> </a:t>
            </a:r>
          </a:p>
          <a:p>
            <a:r>
              <a:rPr lang="en-US">
                <a:solidFill>
                  <a:schemeClr val="accent2"/>
                </a:solidFill>
              </a:rPr>
              <a:t>Information about the DASUN project: </a:t>
            </a:r>
            <a:r>
              <a:rPr lang="en-US">
                <a:solidFill>
                  <a:schemeClr val="accent2"/>
                </a:solidFill>
                <a:hlinkClick r:id="rId4"/>
              </a:rPr>
              <a:t>http://phd.feb.uni-sofia.bg</a:t>
            </a:r>
            <a:r>
              <a:rPr lang="en-US">
                <a:solidFill>
                  <a:schemeClr val="accent2"/>
                </a:solidFill>
              </a:rPr>
              <a:t> </a:t>
            </a:r>
          </a:p>
          <a:p>
            <a:endParaRPr lang="en-US" sz="1400">
              <a:solidFill>
                <a:schemeClr val="accent2"/>
              </a:solidFill>
            </a:endParaRPr>
          </a:p>
        </p:txBody>
      </p:sp>
      <p:pic>
        <p:nvPicPr>
          <p:cNvPr id="7" name="Picture 21" descr="S_Logo_PMS_def20sept2012"/>
          <p:cNvPicPr>
            <a:picLocks noChangeAspect="1" noChangeArrowheads="1"/>
          </p:cNvPicPr>
          <p:nvPr/>
        </p:nvPicPr>
        <p:blipFill>
          <a:blip r:embed="rId5"/>
          <a:srcRect/>
          <a:stretch>
            <a:fillRect/>
          </a:stretch>
        </p:blipFill>
        <p:spPr bwMode="auto">
          <a:xfrm>
            <a:off x="416159" y="3111623"/>
            <a:ext cx="3076143" cy="347732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0"/>
            <a:ext cx="10507663" cy="7561263"/>
          </a:xfrm>
          <a:prstGeom prst="rect">
            <a:avLst/>
          </a:prstGeom>
          <a:noFill/>
          <a:ln w="9525">
            <a:noFill/>
            <a:miter lim="800000"/>
            <a:headEnd/>
            <a:tailEnd/>
          </a:ln>
        </p:spPr>
      </p:pic>
      <p:sp>
        <p:nvSpPr>
          <p:cNvPr id="25602" name="TextBox 21"/>
          <p:cNvSpPr txBox="1">
            <a:spLocks noChangeArrowheads="1"/>
          </p:cNvSpPr>
          <p:nvPr/>
        </p:nvSpPr>
        <p:spPr bwMode="auto">
          <a:xfrm>
            <a:off x="504825" y="107950"/>
            <a:ext cx="9396413" cy="1547813"/>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endParaRPr lang="bg-BG" b="1">
              <a:solidFill>
                <a:srgbClr val="234F77"/>
              </a:solidFill>
            </a:endParaRPr>
          </a:p>
        </p:txBody>
      </p:sp>
      <p:sp>
        <p:nvSpPr>
          <p:cNvPr id="18" name="Text Box 4"/>
          <p:cNvSpPr txBox="1">
            <a:spLocks noChangeArrowheads="1"/>
          </p:cNvSpPr>
          <p:nvPr/>
        </p:nvSpPr>
        <p:spPr bwMode="auto">
          <a:xfrm>
            <a:off x="3563938" y="1620838"/>
            <a:ext cx="5832475" cy="479425"/>
          </a:xfrm>
          <a:prstGeom prst="rect">
            <a:avLst/>
          </a:prstGeom>
          <a:noFill/>
          <a:ln>
            <a:noFill/>
          </a:ln>
          <a:effectLst/>
          <a:extLst/>
        </p:spPr>
        <p:txBody>
          <a:bodyPr lIns="41148" tIns="41148" rIns="41148" bIns="41148"/>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2800" b="1" dirty="0" smtClean="0">
                <a:solidFill>
                  <a:schemeClr val="accent1">
                    <a:lumMod val="50000"/>
                  </a:schemeClr>
                </a:solidFill>
                <a:latin typeface="+mn-lt"/>
              </a:rPr>
              <a:t>REGISTRATION</a:t>
            </a:r>
            <a:endParaRPr lang="en-US" sz="2800" dirty="0" smtClean="0">
              <a:solidFill>
                <a:schemeClr val="accent1">
                  <a:lumMod val="50000"/>
                </a:schemeClr>
              </a:solidFill>
              <a:latin typeface="+mn-lt"/>
            </a:endParaRPr>
          </a:p>
        </p:txBody>
      </p:sp>
      <p:graphicFrame>
        <p:nvGraphicFramePr>
          <p:cNvPr id="25625" name="Group 25"/>
          <p:cNvGraphicFramePr>
            <a:graphicFrameLocks noGrp="1"/>
          </p:cNvGraphicFramePr>
          <p:nvPr/>
        </p:nvGraphicFramePr>
        <p:xfrm>
          <a:off x="3563938" y="2344738"/>
          <a:ext cx="6192837" cy="1590675"/>
        </p:xfrm>
        <a:graphic>
          <a:graphicData uri="http://schemas.openxmlformats.org/drawingml/2006/table">
            <a:tbl>
              <a:tblPr/>
              <a:tblGrid>
                <a:gridCol w="3849687"/>
                <a:gridCol w="2343150"/>
              </a:tblGrid>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Arial" charset="0"/>
                        </a:rPr>
                        <a:t>Deadline</a:t>
                      </a:r>
                    </a:p>
                  </a:txBody>
                  <a:tcPr marL="91441" marR="91441" marT="45770" marB="457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Arial" charset="0"/>
                        </a:rPr>
                        <a:t>Registration Fee</a:t>
                      </a:r>
                      <a:endParaRPr kumimoji="0" lang="bg-BG" sz="3200" b="1" i="0" u="none" strike="noStrike" cap="none" normalizeH="0" baseline="0" smtClean="0">
                        <a:ln>
                          <a:noFill/>
                        </a:ln>
                        <a:solidFill>
                          <a:srgbClr val="FFFFFF"/>
                        </a:solidFill>
                        <a:effectLst/>
                        <a:latin typeface="Calibri" pitchFamily="34" charset="0"/>
                        <a:cs typeface="Arial" charset="0"/>
                      </a:endParaRPr>
                    </a:p>
                  </a:txBody>
                  <a:tcPr marL="91441" marR="91441" marT="45770" marB="457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21429"/>
                          </a:solidFill>
                          <a:effectLst/>
                          <a:latin typeface="Calibri" pitchFamily="34" charset="0"/>
                          <a:cs typeface="Arial" charset="0"/>
                        </a:rPr>
                        <a:t>Up to  September 15</a:t>
                      </a:r>
                      <a:r>
                        <a:rPr kumimoji="0" lang="en-US" sz="1600" b="1" i="0" u="none" strike="noStrike" cap="none" normalizeH="0" baseline="30000" smtClean="0">
                          <a:ln>
                            <a:noFill/>
                          </a:ln>
                          <a:solidFill>
                            <a:srgbClr val="121429"/>
                          </a:solidFill>
                          <a:effectLst/>
                          <a:latin typeface="Calibri" pitchFamily="34" charset="0"/>
                          <a:cs typeface="Arial" charset="0"/>
                        </a:rPr>
                        <a:t>st</a:t>
                      </a:r>
                      <a:r>
                        <a:rPr kumimoji="0" lang="en-US" sz="1600" b="1" i="0" u="none" strike="noStrike" cap="none" normalizeH="0" baseline="0" smtClean="0">
                          <a:ln>
                            <a:noFill/>
                          </a:ln>
                          <a:solidFill>
                            <a:srgbClr val="121429"/>
                          </a:solidFill>
                          <a:effectLst/>
                          <a:latin typeface="Calibri" pitchFamily="34" charset="0"/>
                          <a:cs typeface="Arial" charset="0"/>
                        </a:rPr>
                        <a:t> 2013</a:t>
                      </a:r>
                      <a:endParaRPr kumimoji="0" lang="bg-BG" sz="1600" b="1" i="0" u="none" strike="noStrike" cap="none" normalizeH="0" baseline="0" smtClean="0">
                        <a:ln>
                          <a:noFill/>
                        </a:ln>
                        <a:solidFill>
                          <a:srgbClr val="121429"/>
                        </a:solidFill>
                        <a:effectLst/>
                        <a:latin typeface="Calibri" pitchFamily="34" charset="0"/>
                        <a:cs typeface="Arial" charset="0"/>
                      </a:endParaRPr>
                    </a:p>
                  </a:txBody>
                  <a:tcPr marL="91441" marR="91441" marT="45770" marB="45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10287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21429"/>
                          </a:solidFill>
                          <a:effectLst/>
                          <a:latin typeface="Times New Roman" pitchFamily="18" charset="0"/>
                          <a:cs typeface="Times New Roman" pitchFamily="18" charset="0"/>
                          <a:sym typeface="Wingdings" pitchFamily="2" charset="2"/>
                        </a:rPr>
                        <a:t></a:t>
                      </a:r>
                      <a:r>
                        <a:rPr kumimoji="0" lang="en-US" sz="1600" b="1" i="0" u="none" strike="noStrike" cap="none" normalizeH="0" baseline="0" smtClean="0">
                          <a:ln>
                            <a:noFill/>
                          </a:ln>
                          <a:solidFill>
                            <a:srgbClr val="121429"/>
                          </a:solidFill>
                          <a:effectLst/>
                          <a:latin typeface="Times New Roman" pitchFamily="18" charset="0"/>
                          <a:cs typeface="Times New Roman" pitchFamily="18" charset="0"/>
                        </a:rPr>
                        <a:t>   250 EUR</a:t>
                      </a:r>
                      <a:endParaRPr kumimoji="0" lang="bg-BG" sz="2400" b="1" i="0" u="none" strike="noStrike" cap="none" normalizeH="0" baseline="0" smtClean="0">
                        <a:ln>
                          <a:noFill/>
                        </a:ln>
                        <a:solidFill>
                          <a:srgbClr val="121429"/>
                        </a:solidFill>
                        <a:effectLst/>
                        <a:latin typeface="Times New Roman" pitchFamily="18" charset="0"/>
                        <a:cs typeface="Times New Roman" pitchFamily="18" charset="0"/>
                      </a:endParaRPr>
                    </a:p>
                  </a:txBody>
                  <a:tcPr marL="91441" marR="91441" marT="45770" marB="45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FEE"/>
                    </a:solidFill>
                  </a:tcPr>
                </a:tc>
              </a:tr>
              <a:tr h="530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21429"/>
                          </a:solidFill>
                          <a:effectLst/>
                          <a:latin typeface="Calibri" pitchFamily="34" charset="0"/>
                          <a:cs typeface="Arial" charset="0"/>
                        </a:rPr>
                        <a:t>After  September 15</a:t>
                      </a:r>
                      <a:r>
                        <a:rPr kumimoji="0" lang="en-US" sz="1600" b="1" i="0" u="none" strike="noStrike" cap="none" normalizeH="0" baseline="30000" smtClean="0">
                          <a:ln>
                            <a:noFill/>
                          </a:ln>
                          <a:solidFill>
                            <a:srgbClr val="121429"/>
                          </a:solidFill>
                          <a:effectLst/>
                          <a:latin typeface="Calibri" pitchFamily="34" charset="0"/>
                          <a:cs typeface="Arial" charset="0"/>
                        </a:rPr>
                        <a:t>st</a:t>
                      </a:r>
                      <a:r>
                        <a:rPr kumimoji="0" lang="en-US" sz="1600" b="1" i="0" u="none" strike="noStrike" cap="none" normalizeH="0" baseline="0" smtClean="0">
                          <a:ln>
                            <a:noFill/>
                          </a:ln>
                          <a:solidFill>
                            <a:srgbClr val="121429"/>
                          </a:solidFill>
                          <a:effectLst/>
                          <a:latin typeface="Calibri" pitchFamily="34" charset="0"/>
                          <a:cs typeface="Arial" charset="0"/>
                        </a:rPr>
                        <a:t> /On spot</a:t>
                      </a:r>
                    </a:p>
                  </a:txBody>
                  <a:tcPr marL="91441" marR="91441" marT="45770" marB="45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c>
                  <a:txBody>
                    <a:bodyPr/>
                    <a:lstStyle/>
                    <a:p>
                      <a:pPr marL="0" marR="0" lvl="0" indent="0" algn="ctr" defTabSz="10287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21429"/>
                          </a:solidFill>
                          <a:effectLst/>
                          <a:latin typeface="Times New Roman" pitchFamily="18" charset="0"/>
                          <a:cs typeface="Times New Roman" pitchFamily="18" charset="0"/>
                          <a:sym typeface="Wingdings" pitchFamily="2" charset="2"/>
                        </a:rPr>
                        <a:t></a:t>
                      </a:r>
                      <a:r>
                        <a:rPr kumimoji="0" lang="en-US" sz="1600" b="1" i="0" u="none" strike="noStrike" cap="none" normalizeH="0" baseline="0" smtClean="0">
                          <a:ln>
                            <a:noFill/>
                          </a:ln>
                          <a:solidFill>
                            <a:srgbClr val="121429"/>
                          </a:solidFill>
                          <a:effectLst/>
                          <a:latin typeface="Times New Roman" pitchFamily="18" charset="0"/>
                          <a:cs typeface="Times New Roman" pitchFamily="18" charset="0"/>
                        </a:rPr>
                        <a:t>  350 EUR</a:t>
                      </a:r>
                      <a:endParaRPr kumimoji="0" lang="bg-BG" sz="2400" b="1" i="0" u="none" strike="noStrike" cap="none" normalizeH="0" baseline="0" smtClean="0">
                        <a:ln>
                          <a:noFill/>
                        </a:ln>
                        <a:solidFill>
                          <a:srgbClr val="121429"/>
                        </a:solidFill>
                        <a:effectLst/>
                        <a:latin typeface="Times New Roman" pitchFamily="18" charset="0"/>
                        <a:cs typeface="Times New Roman" pitchFamily="18" charset="0"/>
                      </a:endParaRPr>
                    </a:p>
                  </a:txBody>
                  <a:tcPr marL="91441" marR="91441" marT="45770" marB="457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F0F7"/>
                    </a:solidFill>
                  </a:tcPr>
                </a:tc>
              </a:tr>
            </a:tbl>
          </a:graphicData>
        </a:graphic>
      </p:graphicFrame>
      <p:sp>
        <p:nvSpPr>
          <p:cNvPr id="9" name="TextBox 8"/>
          <p:cNvSpPr txBox="1"/>
          <p:nvPr/>
        </p:nvSpPr>
        <p:spPr>
          <a:xfrm>
            <a:off x="3492500" y="4068763"/>
            <a:ext cx="3635375" cy="1400175"/>
          </a:xfrm>
          <a:prstGeom prst="rect">
            <a:avLst/>
          </a:prstGeom>
          <a:noFill/>
        </p:spPr>
        <p:txBody>
          <a:bodyPr>
            <a:spAutoFit/>
          </a:bodyPr>
          <a:lstStyle/>
          <a:p>
            <a:pPr>
              <a:spcAft>
                <a:spcPts val="600"/>
              </a:spcAft>
              <a:defRPr/>
            </a:pPr>
            <a:r>
              <a:rPr lang="en-US" sz="1600" b="1" i="1" dirty="0">
                <a:solidFill>
                  <a:schemeClr val="accent1">
                    <a:lumMod val="50000"/>
                  </a:schemeClr>
                </a:solidFill>
                <a:latin typeface="+mn-lt"/>
              </a:rPr>
              <a:t>Delegate’s Registration fee includes:</a:t>
            </a:r>
            <a:endParaRPr lang="bg-BG" sz="1600" i="1" dirty="0">
              <a:solidFill>
                <a:schemeClr val="accent1">
                  <a:lumMod val="50000"/>
                </a:schemeClr>
              </a:solidFill>
              <a:latin typeface="+mn-lt"/>
            </a:endParaRPr>
          </a:p>
          <a:p>
            <a:pPr>
              <a:defRPr/>
            </a:pPr>
            <a:r>
              <a:rPr lang="en-US" sz="1600" dirty="0">
                <a:solidFill>
                  <a:schemeClr val="accent1">
                    <a:lumMod val="50000"/>
                  </a:schemeClr>
                </a:solidFill>
                <a:latin typeface="+mn-lt"/>
              </a:rPr>
              <a:t>Access to the plenary sessions</a:t>
            </a:r>
          </a:p>
          <a:p>
            <a:pPr>
              <a:defRPr/>
            </a:pPr>
            <a:r>
              <a:rPr lang="en-US" sz="1600" dirty="0">
                <a:solidFill>
                  <a:schemeClr val="accent1">
                    <a:lumMod val="50000"/>
                  </a:schemeClr>
                </a:solidFill>
                <a:latin typeface="+mn-lt"/>
              </a:rPr>
              <a:t>Access to the poster session</a:t>
            </a:r>
            <a:endParaRPr lang="bg-BG" sz="1600" dirty="0">
              <a:solidFill>
                <a:schemeClr val="accent1">
                  <a:lumMod val="50000"/>
                </a:schemeClr>
              </a:solidFill>
              <a:latin typeface="+mn-lt"/>
            </a:endParaRPr>
          </a:p>
          <a:p>
            <a:pPr>
              <a:defRPr/>
            </a:pPr>
            <a:r>
              <a:rPr lang="en-US" sz="1600" dirty="0">
                <a:solidFill>
                  <a:schemeClr val="accent1">
                    <a:lumMod val="50000"/>
                  </a:schemeClr>
                </a:solidFill>
                <a:latin typeface="+mn-lt"/>
              </a:rPr>
              <a:t>Delegate’s kit</a:t>
            </a:r>
            <a:endParaRPr lang="bg-BG" sz="1600" dirty="0">
              <a:solidFill>
                <a:schemeClr val="accent1">
                  <a:lumMod val="50000"/>
                </a:schemeClr>
              </a:solidFill>
              <a:latin typeface="+mn-lt"/>
            </a:endParaRPr>
          </a:p>
          <a:p>
            <a:pPr>
              <a:defRPr/>
            </a:pPr>
            <a:r>
              <a:rPr lang="en-US" sz="1600" dirty="0">
                <a:solidFill>
                  <a:schemeClr val="accent1">
                    <a:lumMod val="50000"/>
                  </a:schemeClr>
                </a:solidFill>
                <a:latin typeface="+mn-lt"/>
              </a:rPr>
              <a:t>Social Events</a:t>
            </a:r>
            <a:endParaRPr lang="bg-BG" sz="1600" dirty="0">
              <a:solidFill>
                <a:schemeClr val="accent1">
                  <a:lumMod val="50000"/>
                </a:schemeClr>
              </a:solidFill>
              <a:latin typeface="+mn-lt"/>
            </a:endParaRPr>
          </a:p>
        </p:txBody>
      </p:sp>
      <p:pic>
        <p:nvPicPr>
          <p:cNvPr id="12" name="Picture 21" descr="S_Logo_PMS_def20sept2012"/>
          <p:cNvPicPr>
            <a:picLocks noChangeAspect="1" noChangeArrowheads="1"/>
          </p:cNvPicPr>
          <p:nvPr/>
        </p:nvPicPr>
        <p:blipFill>
          <a:blip r:embed="rId3"/>
          <a:srcRect/>
          <a:stretch>
            <a:fillRect/>
          </a:stretch>
        </p:blipFill>
        <p:spPr bwMode="auto">
          <a:xfrm>
            <a:off x="229713" y="1882609"/>
            <a:ext cx="3076143" cy="34773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0"/>
            <a:ext cx="10507663" cy="7561263"/>
          </a:xfrm>
          <a:prstGeom prst="rect">
            <a:avLst/>
          </a:prstGeom>
          <a:noFill/>
          <a:ln w="9525">
            <a:noFill/>
            <a:miter lim="800000"/>
            <a:headEnd/>
            <a:tailEnd/>
          </a:ln>
        </p:spPr>
      </p:pic>
      <p:sp>
        <p:nvSpPr>
          <p:cNvPr id="26626" name="TextBox 21"/>
          <p:cNvSpPr txBox="1">
            <a:spLocks noChangeArrowheads="1"/>
          </p:cNvSpPr>
          <p:nvPr/>
        </p:nvSpPr>
        <p:spPr bwMode="auto">
          <a:xfrm>
            <a:off x="504825" y="107950"/>
            <a:ext cx="9396413" cy="1547813"/>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endParaRPr lang="bg-BG" b="1">
              <a:solidFill>
                <a:srgbClr val="234F77"/>
              </a:solidFill>
            </a:endParaRPr>
          </a:p>
        </p:txBody>
      </p:sp>
      <p:sp>
        <p:nvSpPr>
          <p:cNvPr id="18" name="Text Box 4"/>
          <p:cNvSpPr txBox="1">
            <a:spLocks noChangeArrowheads="1"/>
          </p:cNvSpPr>
          <p:nvPr/>
        </p:nvSpPr>
        <p:spPr bwMode="auto">
          <a:xfrm>
            <a:off x="3563938" y="1760538"/>
            <a:ext cx="5832475" cy="479425"/>
          </a:xfrm>
          <a:prstGeom prst="rect">
            <a:avLst/>
          </a:prstGeom>
          <a:noFill/>
          <a:ln>
            <a:noFill/>
          </a:ln>
          <a:effectLst/>
          <a:extLst/>
        </p:spPr>
        <p:txBody>
          <a:bodyPr lIns="41148" tIns="41148" rIns="41148" bIns="41148"/>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2800" b="1" dirty="0" smtClean="0">
                <a:solidFill>
                  <a:schemeClr val="accent1">
                    <a:lumMod val="50000"/>
                  </a:schemeClr>
                </a:solidFill>
                <a:latin typeface="+mn-lt"/>
              </a:rPr>
              <a:t>ACCOMMODATION</a:t>
            </a:r>
            <a:endParaRPr lang="en-US" sz="2800" dirty="0" smtClean="0">
              <a:solidFill>
                <a:schemeClr val="accent1">
                  <a:lumMod val="50000"/>
                </a:schemeClr>
              </a:solidFill>
              <a:latin typeface="+mn-lt"/>
            </a:endParaRPr>
          </a:p>
        </p:txBody>
      </p:sp>
      <p:graphicFrame>
        <p:nvGraphicFramePr>
          <p:cNvPr id="10" name="Table 9"/>
          <p:cNvGraphicFramePr>
            <a:graphicFrameLocks noGrp="1"/>
          </p:cNvGraphicFramePr>
          <p:nvPr/>
        </p:nvGraphicFramePr>
        <p:xfrm>
          <a:off x="3814763" y="2459038"/>
          <a:ext cx="5797550" cy="1524000"/>
        </p:xfrm>
        <a:graphic>
          <a:graphicData uri="http://schemas.openxmlformats.org/drawingml/2006/table">
            <a:tbl>
              <a:tblPr firstRow="1" bandRow="1">
                <a:tableStyleId>{5C22544A-7EE6-4342-B048-85BDC9FD1C3A}</a:tableStyleId>
              </a:tblPr>
              <a:tblGrid>
                <a:gridCol w="2536429"/>
                <a:gridCol w="1751343"/>
                <a:gridCol w="1509778"/>
              </a:tblGrid>
              <a:tr h="214314">
                <a:tc>
                  <a:txBody>
                    <a:bodyPr/>
                    <a:lstStyle/>
                    <a:p>
                      <a:pPr algn="ctr">
                        <a:spcAft>
                          <a:spcPts val="0"/>
                        </a:spcAft>
                      </a:pPr>
                      <a:r>
                        <a:rPr lang="en-US" sz="1400" b="1" dirty="0"/>
                        <a:t>Hotel</a:t>
                      </a:r>
                      <a:endParaRPr lang="bg-BG" sz="2000" b="1" dirty="0">
                        <a:latin typeface="Times New Roman"/>
                        <a:ea typeface="Times New Roman"/>
                      </a:endParaRPr>
                    </a:p>
                  </a:txBody>
                  <a:tcPr marL="91437" marR="91437" anchor="ctr"/>
                </a:tc>
                <a:tc>
                  <a:txBody>
                    <a:bodyPr/>
                    <a:lstStyle/>
                    <a:p>
                      <a:pPr algn="ctr">
                        <a:spcAft>
                          <a:spcPts val="0"/>
                        </a:spcAft>
                      </a:pPr>
                      <a:r>
                        <a:rPr lang="en-US" sz="1400" b="1" dirty="0"/>
                        <a:t>Single </a:t>
                      </a:r>
                      <a:r>
                        <a:rPr lang="en-US" sz="1400" b="1" dirty="0" smtClean="0"/>
                        <a:t>room per night</a:t>
                      </a:r>
                      <a:endParaRPr lang="bg-BG" sz="2000" b="1" dirty="0">
                        <a:latin typeface="Times New Roman"/>
                        <a:ea typeface="Times New Roman"/>
                      </a:endParaRPr>
                    </a:p>
                  </a:txBody>
                  <a:tcPr marL="91437" marR="91437" anchor="ctr"/>
                </a:tc>
                <a:tc>
                  <a:txBody>
                    <a:bodyPr/>
                    <a:lstStyle/>
                    <a:p>
                      <a:pPr algn="ctr">
                        <a:spcAft>
                          <a:spcPts val="0"/>
                        </a:spcAft>
                      </a:pPr>
                      <a:r>
                        <a:rPr lang="en-US" sz="1400" b="1" dirty="0"/>
                        <a:t>Double </a:t>
                      </a:r>
                      <a:r>
                        <a:rPr lang="en-US" sz="1400" b="1" dirty="0" smtClean="0"/>
                        <a:t>room per night</a:t>
                      </a:r>
                      <a:endParaRPr lang="bg-BG" sz="2000" b="1" dirty="0">
                        <a:latin typeface="Times New Roman"/>
                        <a:ea typeface="Times New Roman"/>
                      </a:endParaRPr>
                    </a:p>
                  </a:txBody>
                  <a:tcPr marL="91437" marR="91437" anchor="ctr"/>
                </a:tc>
              </a:tr>
              <a:tr h="214314">
                <a:tc>
                  <a:txBody>
                    <a:bodyPr/>
                    <a:lstStyle/>
                    <a:p>
                      <a:pPr algn="ctr">
                        <a:spcAft>
                          <a:spcPts val="0"/>
                        </a:spcAft>
                      </a:pPr>
                      <a:r>
                        <a:rPr lang="en-US" sz="1600" b="1" kern="1200" dirty="0" smtClean="0">
                          <a:solidFill>
                            <a:schemeClr val="tx2">
                              <a:lumMod val="50000"/>
                            </a:schemeClr>
                          </a:solidFill>
                          <a:latin typeface="Times New Roman"/>
                          <a:ea typeface="Times New Roman"/>
                          <a:cs typeface="+mn-cs"/>
                        </a:rPr>
                        <a:t>Hotel 5*</a:t>
                      </a:r>
                      <a:endParaRPr lang="bg-BG" sz="1600" b="1" kern="1200" dirty="0">
                        <a:solidFill>
                          <a:schemeClr val="tx2">
                            <a:lumMod val="50000"/>
                          </a:schemeClr>
                        </a:solidFill>
                        <a:latin typeface="Times New Roman"/>
                        <a:ea typeface="Times New Roman"/>
                        <a:cs typeface="+mn-cs"/>
                      </a:endParaRPr>
                    </a:p>
                  </a:txBody>
                  <a:tcPr marL="91437" marR="91437" anchor="ctr"/>
                </a:tc>
                <a:tc>
                  <a:txBody>
                    <a:bodyPr/>
                    <a:lstStyle/>
                    <a:p>
                      <a:pPr algn="ctr">
                        <a:spcAft>
                          <a:spcPts val="0"/>
                        </a:spcAft>
                      </a:pPr>
                      <a:r>
                        <a:rPr lang="en-US" sz="1600" b="1" kern="1200" dirty="0">
                          <a:solidFill>
                            <a:schemeClr val="tx2">
                              <a:lumMod val="50000"/>
                            </a:schemeClr>
                          </a:solidFill>
                          <a:latin typeface="Times New Roman"/>
                          <a:ea typeface="Times New Roman"/>
                          <a:cs typeface="+mn-cs"/>
                          <a:sym typeface="Wingdings"/>
                        </a:rPr>
                        <a:t></a:t>
                      </a:r>
                      <a:r>
                        <a:rPr lang="en-US" sz="1600" b="1" kern="1200" dirty="0">
                          <a:solidFill>
                            <a:schemeClr val="tx2">
                              <a:lumMod val="50000"/>
                            </a:schemeClr>
                          </a:solidFill>
                          <a:latin typeface="Times New Roman"/>
                          <a:ea typeface="Times New Roman"/>
                          <a:cs typeface="+mn-cs"/>
                        </a:rPr>
                        <a:t>   </a:t>
                      </a:r>
                      <a:r>
                        <a:rPr lang="en-US" sz="1600" b="1" kern="1200" dirty="0" smtClean="0">
                          <a:solidFill>
                            <a:schemeClr val="tx2">
                              <a:lumMod val="50000"/>
                            </a:schemeClr>
                          </a:solidFill>
                          <a:latin typeface="Times New Roman"/>
                          <a:ea typeface="Times New Roman"/>
                          <a:cs typeface="+mn-cs"/>
                        </a:rPr>
                        <a:t>105 </a:t>
                      </a:r>
                      <a:r>
                        <a:rPr lang="en-US" sz="1600" b="1" kern="1200" dirty="0">
                          <a:solidFill>
                            <a:schemeClr val="tx2">
                              <a:lumMod val="50000"/>
                            </a:schemeClr>
                          </a:solidFill>
                          <a:latin typeface="Times New Roman"/>
                          <a:ea typeface="Times New Roman"/>
                          <a:cs typeface="+mn-cs"/>
                        </a:rPr>
                        <a:t>EUR</a:t>
                      </a:r>
                      <a:endParaRPr lang="bg-BG" sz="1600" b="1" kern="1200" dirty="0">
                        <a:solidFill>
                          <a:schemeClr val="tx2">
                            <a:lumMod val="50000"/>
                          </a:schemeClr>
                        </a:solidFill>
                        <a:latin typeface="Times New Roman"/>
                        <a:ea typeface="Times New Roman"/>
                        <a:cs typeface="+mn-cs"/>
                      </a:endParaRPr>
                    </a:p>
                  </a:txBody>
                  <a:tcPr marL="91437" marR="91437" anchor="ctr"/>
                </a:tc>
                <a:tc>
                  <a:txBody>
                    <a:bodyPr/>
                    <a:lstStyle/>
                    <a:p>
                      <a:pPr algn="ctr">
                        <a:spcAft>
                          <a:spcPts val="0"/>
                        </a:spcAft>
                      </a:pPr>
                      <a:r>
                        <a:rPr lang="en-US" sz="1600" b="1" kern="1200" dirty="0" smtClean="0">
                          <a:solidFill>
                            <a:schemeClr val="tx2">
                              <a:lumMod val="50000"/>
                            </a:schemeClr>
                          </a:solidFill>
                          <a:latin typeface="Times New Roman"/>
                          <a:ea typeface="Times New Roman"/>
                          <a:cs typeface="+mn-cs"/>
                          <a:sym typeface="Wingdings"/>
                        </a:rPr>
                        <a:t></a:t>
                      </a:r>
                      <a:r>
                        <a:rPr lang="en-US" sz="1600" b="1" kern="1200" dirty="0" smtClean="0">
                          <a:solidFill>
                            <a:schemeClr val="tx2">
                              <a:lumMod val="50000"/>
                            </a:schemeClr>
                          </a:solidFill>
                          <a:latin typeface="Times New Roman"/>
                          <a:ea typeface="Times New Roman"/>
                          <a:cs typeface="+mn-cs"/>
                        </a:rPr>
                        <a:t>  125 </a:t>
                      </a:r>
                      <a:r>
                        <a:rPr lang="en-US" sz="1600" b="1" kern="1200" dirty="0">
                          <a:solidFill>
                            <a:schemeClr val="tx2">
                              <a:lumMod val="50000"/>
                            </a:schemeClr>
                          </a:solidFill>
                          <a:latin typeface="Times New Roman"/>
                          <a:ea typeface="Times New Roman"/>
                          <a:cs typeface="+mn-cs"/>
                        </a:rPr>
                        <a:t>EUR</a:t>
                      </a:r>
                      <a:endParaRPr lang="bg-BG" sz="1600" b="1" kern="1200" dirty="0">
                        <a:solidFill>
                          <a:schemeClr val="tx2">
                            <a:lumMod val="50000"/>
                          </a:schemeClr>
                        </a:solidFill>
                        <a:latin typeface="Times New Roman"/>
                        <a:ea typeface="Times New Roman"/>
                        <a:cs typeface="+mn-cs"/>
                      </a:endParaRPr>
                    </a:p>
                  </a:txBody>
                  <a:tcPr marL="91437" marR="91437" anchor="ctr"/>
                </a:tc>
              </a:tr>
              <a:tr h="214314">
                <a:tc>
                  <a:txBody>
                    <a:bodyPr/>
                    <a:lstStyle/>
                    <a:p>
                      <a:pPr algn="ctr">
                        <a:spcAft>
                          <a:spcPts val="0"/>
                        </a:spcAft>
                      </a:pPr>
                      <a:r>
                        <a:rPr lang="en-US" sz="1600" b="1" kern="1200" dirty="0" smtClean="0">
                          <a:solidFill>
                            <a:schemeClr val="tx2">
                              <a:lumMod val="50000"/>
                            </a:schemeClr>
                          </a:solidFill>
                          <a:latin typeface="Times New Roman"/>
                          <a:ea typeface="Times New Roman"/>
                          <a:cs typeface="+mn-cs"/>
                        </a:rPr>
                        <a:t>Hotel 4*</a:t>
                      </a:r>
                      <a:endParaRPr lang="bg-BG" sz="1600" b="1" kern="1200" dirty="0">
                        <a:solidFill>
                          <a:schemeClr val="tx2">
                            <a:lumMod val="50000"/>
                          </a:schemeClr>
                        </a:solidFill>
                        <a:latin typeface="Times New Roman"/>
                        <a:ea typeface="Times New Roman"/>
                        <a:cs typeface="+mn-cs"/>
                      </a:endParaRPr>
                    </a:p>
                  </a:txBody>
                  <a:tcPr marL="91437" marR="91437" anchor="ctr"/>
                </a:tc>
                <a:tc>
                  <a:txBody>
                    <a:bodyPr/>
                    <a:lstStyle/>
                    <a:p>
                      <a:pPr marL="0" marR="0" indent="0" algn="ctr" defTabSz="10287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lumMod val="50000"/>
                            </a:schemeClr>
                          </a:solidFill>
                          <a:latin typeface="Times New Roman"/>
                          <a:ea typeface="Times New Roman"/>
                          <a:cs typeface="+mn-cs"/>
                          <a:sym typeface="Wingdings"/>
                        </a:rPr>
                        <a:t></a:t>
                      </a:r>
                      <a:r>
                        <a:rPr lang="en-US" sz="1600" b="1" kern="1200" dirty="0" smtClean="0">
                          <a:solidFill>
                            <a:schemeClr val="tx2">
                              <a:lumMod val="50000"/>
                            </a:schemeClr>
                          </a:solidFill>
                          <a:latin typeface="Times New Roman"/>
                          <a:ea typeface="Times New Roman"/>
                          <a:cs typeface="+mn-cs"/>
                        </a:rPr>
                        <a:t>    90 EUR</a:t>
                      </a:r>
                      <a:endParaRPr lang="bg-BG" sz="1600" b="1" kern="1200" dirty="0" smtClean="0">
                        <a:solidFill>
                          <a:schemeClr val="tx2">
                            <a:lumMod val="50000"/>
                          </a:schemeClr>
                        </a:solidFill>
                        <a:latin typeface="Times New Roman"/>
                        <a:ea typeface="Times New Roman"/>
                        <a:cs typeface="+mn-cs"/>
                      </a:endParaRPr>
                    </a:p>
                  </a:txBody>
                  <a:tcPr marL="91437" marR="91437" anchor="ctr"/>
                </a:tc>
                <a:tc>
                  <a:txBody>
                    <a:bodyPr/>
                    <a:lstStyle/>
                    <a:p>
                      <a:pPr marL="0" marR="0" indent="0" algn="ctr" defTabSz="10287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lumMod val="50000"/>
                            </a:schemeClr>
                          </a:solidFill>
                          <a:latin typeface="Times New Roman"/>
                          <a:ea typeface="Times New Roman"/>
                          <a:cs typeface="+mn-cs"/>
                          <a:sym typeface="Wingdings"/>
                        </a:rPr>
                        <a:t></a:t>
                      </a:r>
                      <a:r>
                        <a:rPr lang="en-US" sz="1600" b="1" kern="1200" dirty="0" smtClean="0">
                          <a:solidFill>
                            <a:schemeClr val="tx2">
                              <a:lumMod val="50000"/>
                            </a:schemeClr>
                          </a:solidFill>
                          <a:latin typeface="Times New Roman"/>
                          <a:ea typeface="Times New Roman"/>
                          <a:cs typeface="+mn-cs"/>
                        </a:rPr>
                        <a:t>   115 EUR</a:t>
                      </a:r>
                      <a:endParaRPr lang="bg-BG" sz="1600" b="1" kern="1200" dirty="0" smtClean="0">
                        <a:solidFill>
                          <a:schemeClr val="tx2">
                            <a:lumMod val="50000"/>
                          </a:schemeClr>
                        </a:solidFill>
                        <a:latin typeface="Times New Roman"/>
                        <a:ea typeface="Times New Roman"/>
                        <a:cs typeface="+mn-cs"/>
                      </a:endParaRPr>
                    </a:p>
                  </a:txBody>
                  <a:tcPr marL="91437" marR="91437" anchor="ctr"/>
                </a:tc>
              </a:tr>
              <a:tr h="214314">
                <a:tc>
                  <a:txBody>
                    <a:bodyPr/>
                    <a:lstStyle/>
                    <a:p>
                      <a:pPr algn="ctr">
                        <a:spcAft>
                          <a:spcPts val="0"/>
                        </a:spcAft>
                      </a:pPr>
                      <a:r>
                        <a:rPr lang="en-US" sz="1600" b="1" kern="1200" dirty="0" smtClean="0">
                          <a:solidFill>
                            <a:schemeClr val="tx2">
                              <a:lumMod val="50000"/>
                            </a:schemeClr>
                          </a:solidFill>
                          <a:latin typeface="Times New Roman"/>
                          <a:ea typeface="Times New Roman"/>
                          <a:cs typeface="+mn-cs"/>
                        </a:rPr>
                        <a:t>Hotel 3*</a:t>
                      </a:r>
                      <a:endParaRPr lang="bg-BG" sz="1600" b="1" kern="1200" dirty="0">
                        <a:solidFill>
                          <a:schemeClr val="tx2">
                            <a:lumMod val="50000"/>
                          </a:schemeClr>
                        </a:solidFill>
                        <a:latin typeface="Times New Roman"/>
                        <a:ea typeface="Times New Roman"/>
                        <a:cs typeface="+mn-cs"/>
                      </a:endParaRPr>
                    </a:p>
                  </a:txBody>
                  <a:tcPr marL="91437" marR="91437" anchor="ctr"/>
                </a:tc>
                <a:tc>
                  <a:txBody>
                    <a:bodyPr/>
                    <a:lstStyle/>
                    <a:p>
                      <a:pPr marL="0" marR="0" indent="0" algn="ctr" defTabSz="10287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lumMod val="50000"/>
                            </a:schemeClr>
                          </a:solidFill>
                          <a:latin typeface="Times New Roman"/>
                          <a:ea typeface="Times New Roman"/>
                          <a:cs typeface="+mn-cs"/>
                          <a:sym typeface="Wingdings"/>
                        </a:rPr>
                        <a:t></a:t>
                      </a:r>
                      <a:r>
                        <a:rPr lang="en-US" sz="1600" b="1" kern="1200" dirty="0" smtClean="0">
                          <a:solidFill>
                            <a:schemeClr val="tx2">
                              <a:lumMod val="50000"/>
                            </a:schemeClr>
                          </a:solidFill>
                          <a:latin typeface="Times New Roman"/>
                          <a:ea typeface="Times New Roman"/>
                          <a:cs typeface="+mn-cs"/>
                        </a:rPr>
                        <a:t>    45 EUR</a:t>
                      </a:r>
                      <a:endParaRPr lang="bg-BG" sz="1600" b="1" kern="1200" dirty="0" smtClean="0">
                        <a:solidFill>
                          <a:schemeClr val="tx2">
                            <a:lumMod val="50000"/>
                          </a:schemeClr>
                        </a:solidFill>
                        <a:latin typeface="Times New Roman"/>
                        <a:ea typeface="Times New Roman"/>
                        <a:cs typeface="+mn-cs"/>
                      </a:endParaRPr>
                    </a:p>
                  </a:txBody>
                  <a:tcPr marL="91437" marR="91437" anchor="ctr"/>
                </a:tc>
                <a:tc>
                  <a:txBody>
                    <a:bodyPr/>
                    <a:lstStyle/>
                    <a:p>
                      <a:pPr marL="0" marR="0" indent="0" algn="ctr" defTabSz="10287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lumMod val="50000"/>
                            </a:schemeClr>
                          </a:solidFill>
                          <a:latin typeface="Times New Roman"/>
                          <a:ea typeface="Times New Roman"/>
                          <a:cs typeface="+mn-cs"/>
                          <a:sym typeface="Wingdings"/>
                        </a:rPr>
                        <a:t></a:t>
                      </a:r>
                      <a:r>
                        <a:rPr lang="en-US" sz="1600" b="1" kern="1200" dirty="0" smtClean="0">
                          <a:solidFill>
                            <a:schemeClr val="tx2">
                              <a:lumMod val="50000"/>
                            </a:schemeClr>
                          </a:solidFill>
                          <a:latin typeface="Times New Roman"/>
                          <a:ea typeface="Times New Roman"/>
                          <a:cs typeface="+mn-cs"/>
                        </a:rPr>
                        <a:t>    50 EUR</a:t>
                      </a:r>
                      <a:endParaRPr lang="bg-BG" sz="1600" b="1" kern="1200" dirty="0" smtClean="0">
                        <a:solidFill>
                          <a:schemeClr val="tx2">
                            <a:lumMod val="50000"/>
                          </a:schemeClr>
                        </a:solidFill>
                        <a:latin typeface="Times New Roman"/>
                        <a:ea typeface="Times New Roman"/>
                        <a:cs typeface="+mn-cs"/>
                      </a:endParaRPr>
                    </a:p>
                  </a:txBody>
                  <a:tcPr marL="91437" marR="91437" anchor="ctr"/>
                </a:tc>
              </a:tr>
            </a:tbl>
          </a:graphicData>
        </a:graphic>
      </p:graphicFrame>
      <p:sp>
        <p:nvSpPr>
          <p:cNvPr id="11" name="TextBox 22"/>
          <p:cNvSpPr txBox="1">
            <a:spLocks noChangeArrowheads="1"/>
          </p:cNvSpPr>
          <p:nvPr/>
        </p:nvSpPr>
        <p:spPr bwMode="auto">
          <a:xfrm>
            <a:off x="3763963" y="4213225"/>
            <a:ext cx="6497637" cy="584200"/>
          </a:xfrm>
          <a:prstGeom prst="rect">
            <a:avLst/>
          </a:prstGeom>
          <a:noFill/>
          <a:ln>
            <a:noFill/>
          </a:ln>
          <a:extLst/>
        </p:spPr>
        <p:txBody>
          <a:bodyPr>
            <a:spAutoFit/>
          </a:bodyPr>
          <a:lstStyle>
            <a:lvl1pPr eaLnBrk="0" hangingPunct="0">
              <a:defRPr sz="2000">
                <a:solidFill>
                  <a:schemeClr val="tx1"/>
                </a:solidFill>
                <a:latin typeface="Calibri" pitchFamily="34" charset="0"/>
                <a:cs typeface="Arial" charset="0"/>
              </a:defRPr>
            </a:lvl1pPr>
            <a:lvl2pPr marL="742950" indent="-285750" eaLnBrk="0" hangingPunct="0">
              <a:defRPr sz="2000">
                <a:solidFill>
                  <a:schemeClr val="tx1"/>
                </a:solidFill>
                <a:latin typeface="Calibri" pitchFamily="34" charset="0"/>
                <a:cs typeface="Arial" charset="0"/>
              </a:defRPr>
            </a:lvl2pPr>
            <a:lvl3pPr marL="1143000" indent="-228600" eaLnBrk="0" hangingPunct="0">
              <a:defRPr sz="2000">
                <a:solidFill>
                  <a:schemeClr val="tx1"/>
                </a:solidFill>
                <a:latin typeface="Calibri" pitchFamily="34" charset="0"/>
                <a:cs typeface="Arial" charset="0"/>
              </a:defRPr>
            </a:lvl3pPr>
            <a:lvl4pPr marL="1600200" indent="-228600" eaLnBrk="0" hangingPunct="0">
              <a:defRPr sz="2000">
                <a:solidFill>
                  <a:schemeClr val="tx1"/>
                </a:solidFill>
                <a:latin typeface="Calibri" pitchFamily="34" charset="0"/>
                <a:cs typeface="Arial" charset="0"/>
              </a:defRPr>
            </a:lvl4pPr>
            <a:lvl5pPr eaLnBrk="0" hangingPunct="0">
              <a:defRPr sz="2000">
                <a:solidFill>
                  <a:schemeClr val="tx1"/>
                </a:solidFill>
                <a:latin typeface="Calibri" pitchFamily="34" charset="0"/>
                <a:cs typeface="Arial" charset="0"/>
              </a:defRPr>
            </a:lvl5pPr>
            <a:lvl6pPr marL="2514600" indent="-228600" defTabSz="1028700"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1028700"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1028700"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1028700" eaLnBrk="0" fontAlgn="base" hangingPunct="0">
              <a:spcBef>
                <a:spcPct val="0"/>
              </a:spcBef>
              <a:spcAft>
                <a:spcPct val="0"/>
              </a:spcAft>
              <a:defRPr sz="2000">
                <a:solidFill>
                  <a:schemeClr val="tx1"/>
                </a:solidFill>
                <a:latin typeface="Calibri" pitchFamily="34" charset="0"/>
                <a:cs typeface="Arial" charset="0"/>
              </a:defRPr>
            </a:lvl9pPr>
          </a:lstStyle>
          <a:p>
            <a:pPr eaLnBrk="1" hangingPunct="1">
              <a:defRPr/>
            </a:pPr>
            <a:r>
              <a:rPr lang="en-US" sz="1600" smtClean="0">
                <a:solidFill>
                  <a:schemeClr val="accent1">
                    <a:lumMod val="50000"/>
                  </a:schemeClr>
                </a:solidFill>
              </a:rPr>
              <a:t>In case of double room, please, fill in the name of the second person: …………………………………………………………………………………………………..</a:t>
            </a:r>
            <a:endParaRPr lang="bg-BG" sz="1600" smtClean="0">
              <a:solidFill>
                <a:schemeClr val="accent1">
                  <a:lumMod val="50000"/>
                </a:schemeClr>
              </a:solidFill>
            </a:endParaRPr>
          </a:p>
        </p:txBody>
      </p:sp>
      <p:sp>
        <p:nvSpPr>
          <p:cNvPr id="26651" name="TextBox 24"/>
          <p:cNvSpPr txBox="1">
            <a:spLocks noChangeArrowheads="1"/>
          </p:cNvSpPr>
          <p:nvPr/>
        </p:nvSpPr>
        <p:spPr bwMode="auto">
          <a:xfrm>
            <a:off x="3779838" y="5197475"/>
            <a:ext cx="6130925" cy="593725"/>
          </a:xfrm>
          <a:prstGeom prst="rect">
            <a:avLst/>
          </a:prstGeom>
          <a:noFill/>
          <a:ln w="9525">
            <a:noFill/>
            <a:miter lim="800000"/>
            <a:headEnd/>
            <a:tailEnd/>
          </a:ln>
        </p:spPr>
        <p:txBody>
          <a:bodyPr>
            <a:spAutoFit/>
          </a:bodyPr>
          <a:lstStyle/>
          <a:p>
            <a:pPr>
              <a:spcAft>
                <a:spcPts val="600"/>
              </a:spcAft>
            </a:pPr>
            <a:r>
              <a:rPr lang="en-US" sz="1400" b="1">
                <a:solidFill>
                  <a:srgbClr val="234F77"/>
                </a:solidFill>
              </a:rPr>
              <a:t>Period:  	</a:t>
            </a:r>
            <a:r>
              <a:rPr lang="en-US" sz="1400" b="1">
                <a:solidFill>
                  <a:srgbClr val="234F77"/>
                </a:solidFill>
                <a:sym typeface="Wingdings" pitchFamily="2" charset="2"/>
              </a:rPr>
              <a:t> 10 October  	 11 October 	 12 October</a:t>
            </a:r>
          </a:p>
          <a:p>
            <a:pPr algn="ctr">
              <a:spcAft>
                <a:spcPts val="600"/>
              </a:spcAft>
            </a:pPr>
            <a:r>
              <a:rPr lang="en-US" sz="1400" b="1">
                <a:solidFill>
                  <a:srgbClr val="234F77"/>
                </a:solidFill>
                <a:sym typeface="Wingdings" pitchFamily="2" charset="2"/>
              </a:rPr>
              <a:t>Total number of nights: ………………..</a:t>
            </a:r>
            <a:endParaRPr lang="bg-BG" sz="1400" b="1">
              <a:solidFill>
                <a:srgbClr val="234F77"/>
              </a:solidFill>
            </a:endParaRPr>
          </a:p>
        </p:txBody>
      </p:sp>
      <p:pic>
        <p:nvPicPr>
          <p:cNvPr id="15" name="Picture 21" descr="S_Logo_PMS_def20sept2012"/>
          <p:cNvPicPr>
            <a:picLocks noChangeAspect="1" noChangeArrowheads="1"/>
          </p:cNvPicPr>
          <p:nvPr/>
        </p:nvPicPr>
        <p:blipFill>
          <a:blip r:embed="rId3"/>
          <a:srcRect/>
          <a:stretch>
            <a:fillRect/>
          </a:stretch>
        </p:blipFill>
        <p:spPr bwMode="auto">
          <a:xfrm>
            <a:off x="416159" y="2103511"/>
            <a:ext cx="3076143" cy="34773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0"/>
            <a:ext cx="10507663" cy="7561263"/>
          </a:xfrm>
          <a:prstGeom prst="rect">
            <a:avLst/>
          </a:prstGeom>
          <a:noFill/>
          <a:ln w="9525">
            <a:noFill/>
            <a:miter lim="800000"/>
            <a:headEnd/>
            <a:tailEnd/>
          </a:ln>
        </p:spPr>
      </p:pic>
      <p:sp>
        <p:nvSpPr>
          <p:cNvPr id="27650" name="TextBox 21"/>
          <p:cNvSpPr txBox="1">
            <a:spLocks noChangeArrowheads="1"/>
          </p:cNvSpPr>
          <p:nvPr/>
        </p:nvSpPr>
        <p:spPr bwMode="auto">
          <a:xfrm>
            <a:off x="504825" y="107950"/>
            <a:ext cx="9396413" cy="1547813"/>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endParaRPr lang="bg-BG" b="1">
              <a:solidFill>
                <a:srgbClr val="234F77"/>
              </a:solidFill>
            </a:endParaRPr>
          </a:p>
        </p:txBody>
      </p:sp>
      <p:sp>
        <p:nvSpPr>
          <p:cNvPr id="27651" name="Text Box 4"/>
          <p:cNvSpPr txBox="1">
            <a:spLocks noChangeArrowheads="1"/>
          </p:cNvSpPr>
          <p:nvPr/>
        </p:nvSpPr>
        <p:spPr bwMode="auto">
          <a:xfrm>
            <a:off x="3563938" y="1760538"/>
            <a:ext cx="5832475" cy="479425"/>
          </a:xfrm>
          <a:prstGeom prst="rect">
            <a:avLst/>
          </a:prstGeom>
          <a:noFill/>
          <a:ln w="9525">
            <a:noFill/>
            <a:miter lim="800000"/>
            <a:headEnd/>
            <a:tailEnd/>
          </a:ln>
        </p:spPr>
        <p:txBody>
          <a:bodyPr lIns="41148" tIns="41148" rIns="41148" bIns="41148"/>
          <a:lstStyle/>
          <a:p>
            <a:pPr algn="ctr"/>
            <a:r>
              <a:rPr lang="en-US" sz="2800" b="1">
                <a:solidFill>
                  <a:srgbClr val="234F77"/>
                </a:solidFill>
              </a:rPr>
              <a:t>SOCIAL PROGRAM</a:t>
            </a:r>
          </a:p>
          <a:p>
            <a:pPr algn="ctr"/>
            <a:r>
              <a:rPr lang="en-US" sz="2800" b="1">
                <a:solidFill>
                  <a:srgbClr val="234F77"/>
                </a:solidFill>
              </a:rPr>
              <a:t>TOURS</a:t>
            </a:r>
            <a:endParaRPr lang="en-US" sz="2800">
              <a:solidFill>
                <a:srgbClr val="234F77"/>
              </a:solidFill>
            </a:endParaRPr>
          </a:p>
        </p:txBody>
      </p:sp>
      <p:sp>
        <p:nvSpPr>
          <p:cNvPr id="27652" name="TextBox 9"/>
          <p:cNvSpPr txBox="1">
            <a:spLocks noChangeArrowheads="1"/>
          </p:cNvSpPr>
          <p:nvPr/>
        </p:nvSpPr>
        <p:spPr bwMode="auto">
          <a:xfrm>
            <a:off x="3708400" y="3132138"/>
            <a:ext cx="4325938" cy="1128712"/>
          </a:xfrm>
          <a:prstGeom prst="rect">
            <a:avLst/>
          </a:prstGeom>
          <a:noFill/>
          <a:ln w="9525">
            <a:noFill/>
            <a:miter lim="800000"/>
            <a:headEnd/>
            <a:tailEnd/>
          </a:ln>
        </p:spPr>
        <p:txBody>
          <a:bodyPr>
            <a:spAutoFit/>
          </a:bodyPr>
          <a:lstStyle/>
          <a:p>
            <a:pPr>
              <a:lnSpc>
                <a:spcPct val="150000"/>
              </a:lnSpc>
              <a:spcAft>
                <a:spcPts val="600"/>
              </a:spcAft>
            </a:pPr>
            <a:r>
              <a:rPr lang="en-US" sz="2400" b="1">
                <a:solidFill>
                  <a:srgbClr val="234F77"/>
                </a:solidFill>
              </a:rPr>
              <a:t>Sofia City Tour – </a:t>
            </a:r>
            <a:r>
              <a:rPr lang="en-US" sz="2000" b="1">
                <a:solidFill>
                  <a:srgbClr val="234F77"/>
                </a:solidFill>
              </a:rPr>
              <a:t>half day tour</a:t>
            </a:r>
            <a:endParaRPr lang="en-US" sz="2400" b="1">
              <a:solidFill>
                <a:srgbClr val="234F77"/>
              </a:solidFill>
            </a:endParaRPr>
          </a:p>
          <a:p>
            <a:pPr>
              <a:lnSpc>
                <a:spcPct val="150000"/>
              </a:lnSpc>
            </a:pPr>
            <a:r>
              <a:rPr lang="en-US">
                <a:solidFill>
                  <a:srgbClr val="234F77"/>
                </a:solidFill>
              </a:rPr>
              <a:t>On 13 October morning 	      </a:t>
            </a:r>
            <a:r>
              <a:rPr lang="en-US">
                <a:solidFill>
                  <a:srgbClr val="234F77"/>
                </a:solidFill>
                <a:sym typeface="Wingdings" pitchFamily="2" charset="2"/>
              </a:rPr>
              <a:t>  35 EUR   </a:t>
            </a:r>
            <a:endParaRPr lang="bg-BG">
              <a:solidFill>
                <a:srgbClr val="234F77"/>
              </a:solidFill>
            </a:endParaRPr>
          </a:p>
        </p:txBody>
      </p:sp>
      <p:sp>
        <p:nvSpPr>
          <p:cNvPr id="27653" name="TextBox 10"/>
          <p:cNvSpPr txBox="1">
            <a:spLocks noChangeArrowheads="1"/>
          </p:cNvSpPr>
          <p:nvPr/>
        </p:nvSpPr>
        <p:spPr bwMode="auto">
          <a:xfrm>
            <a:off x="3671888" y="4378325"/>
            <a:ext cx="5940425" cy="1706563"/>
          </a:xfrm>
          <a:prstGeom prst="rect">
            <a:avLst/>
          </a:prstGeom>
          <a:noFill/>
          <a:ln w="9525">
            <a:noFill/>
            <a:miter lim="800000"/>
            <a:headEnd/>
            <a:tailEnd/>
          </a:ln>
        </p:spPr>
        <p:txBody>
          <a:bodyPr>
            <a:spAutoFit/>
          </a:bodyPr>
          <a:lstStyle/>
          <a:p>
            <a:pPr>
              <a:lnSpc>
                <a:spcPct val="150000"/>
              </a:lnSpc>
              <a:spcAft>
                <a:spcPts val="600"/>
              </a:spcAft>
            </a:pPr>
            <a:r>
              <a:rPr lang="en-US" sz="2400" b="1">
                <a:solidFill>
                  <a:srgbClr val="234F77"/>
                </a:solidFill>
              </a:rPr>
              <a:t>Perperikon – one day tour</a:t>
            </a:r>
          </a:p>
          <a:p>
            <a:pPr>
              <a:lnSpc>
                <a:spcPct val="150000"/>
              </a:lnSpc>
              <a:spcAft>
                <a:spcPts val="600"/>
              </a:spcAft>
            </a:pPr>
            <a:r>
              <a:rPr lang="en-US" sz="2400" b="1">
                <a:solidFill>
                  <a:srgbClr val="234F77"/>
                </a:solidFill>
              </a:rPr>
              <a:t>(Worldwide unique higher energy place) </a:t>
            </a:r>
          </a:p>
          <a:p>
            <a:pPr>
              <a:lnSpc>
                <a:spcPct val="150000"/>
              </a:lnSpc>
            </a:pPr>
            <a:r>
              <a:rPr lang="en-US" sz="1600">
                <a:solidFill>
                  <a:srgbClr val="234F77"/>
                </a:solidFill>
              </a:rPr>
              <a:t>On 13 October morning 	      </a:t>
            </a:r>
            <a:r>
              <a:rPr lang="en-US" sz="1600">
                <a:solidFill>
                  <a:srgbClr val="234F77"/>
                </a:solidFill>
                <a:sym typeface="Wingdings" pitchFamily="2" charset="2"/>
              </a:rPr>
              <a:t>  56 EUR   </a:t>
            </a:r>
            <a:endParaRPr lang="bg-BG" sz="1600">
              <a:solidFill>
                <a:srgbClr val="234F77"/>
              </a:solidFill>
            </a:endParaRPr>
          </a:p>
        </p:txBody>
      </p:sp>
      <p:pic>
        <p:nvPicPr>
          <p:cNvPr id="11" name="Picture 21" descr="S_Logo_PMS_def20sept2012"/>
          <p:cNvPicPr>
            <a:picLocks noChangeAspect="1" noChangeArrowheads="1"/>
          </p:cNvPicPr>
          <p:nvPr/>
        </p:nvPicPr>
        <p:blipFill>
          <a:blip r:embed="rId3"/>
          <a:srcRect/>
          <a:stretch>
            <a:fillRect/>
          </a:stretch>
        </p:blipFill>
        <p:spPr bwMode="auto">
          <a:xfrm>
            <a:off x="344151" y="2628503"/>
            <a:ext cx="3076143" cy="34773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GRYB"/>
          <p:cNvPicPr>
            <a:picLocks noChangeAspect="1" noChangeArrowheads="1"/>
          </p:cNvPicPr>
          <p:nvPr/>
        </p:nvPicPr>
        <p:blipFill>
          <a:blip r:embed="rId3">
            <a:clrChange>
              <a:clrFrom>
                <a:srgbClr val="0090D6"/>
              </a:clrFrom>
              <a:clrTo>
                <a:srgbClr val="0090D6">
                  <a:alpha val="0"/>
                </a:srgbClr>
              </a:clrTo>
            </a:clrChange>
          </a:blip>
          <a:srcRect t="26588" b="10612"/>
          <a:stretch>
            <a:fillRect/>
          </a:stretch>
        </p:blipFill>
        <p:spPr bwMode="auto">
          <a:xfrm>
            <a:off x="0" y="0"/>
            <a:ext cx="10507663" cy="7813675"/>
          </a:xfrm>
          <a:prstGeom prst="rect">
            <a:avLst/>
          </a:prstGeom>
          <a:noFill/>
          <a:ln w="9525">
            <a:noFill/>
            <a:miter lim="800000"/>
            <a:headEnd/>
            <a:tailEnd/>
          </a:ln>
        </p:spPr>
      </p:pic>
      <p:sp>
        <p:nvSpPr>
          <p:cNvPr id="28674" name="Rectangle 13"/>
          <p:cNvSpPr>
            <a:spLocks noChangeArrowheads="1"/>
          </p:cNvSpPr>
          <p:nvPr/>
        </p:nvSpPr>
        <p:spPr bwMode="auto">
          <a:xfrm>
            <a:off x="5221288" y="5221288"/>
            <a:ext cx="2560637" cy="466725"/>
          </a:xfrm>
          <a:prstGeom prst="rect">
            <a:avLst/>
          </a:prstGeom>
          <a:noFill/>
          <a:ln w="9525">
            <a:noFill/>
            <a:miter lim="800000"/>
            <a:headEnd/>
            <a:tailEnd/>
          </a:ln>
        </p:spPr>
        <p:txBody>
          <a:bodyPr lIns="102870" tIns="51435" rIns="102870" bIns="51435">
            <a:spAutoFit/>
          </a:bodyPr>
          <a:lstStyle/>
          <a:p>
            <a:pPr algn="ctr"/>
            <a:r>
              <a:rPr lang="en-US" sz="2400" b="1">
                <a:solidFill>
                  <a:srgbClr val="234F77"/>
                </a:solidFill>
                <a:latin typeface="Gill Sans MT" pitchFamily="34" charset="0"/>
              </a:rPr>
              <a:t>Media Partners</a:t>
            </a:r>
            <a:endParaRPr lang="en-US" sz="2400" b="1">
              <a:solidFill>
                <a:srgbClr val="234F77"/>
              </a:solidFill>
            </a:endParaRPr>
          </a:p>
        </p:txBody>
      </p:sp>
      <p:sp>
        <p:nvSpPr>
          <p:cNvPr id="28675" name="TextBox 18"/>
          <p:cNvSpPr txBox="1">
            <a:spLocks noChangeArrowheads="1"/>
          </p:cNvSpPr>
          <p:nvPr/>
        </p:nvSpPr>
        <p:spPr bwMode="auto">
          <a:xfrm>
            <a:off x="4645025" y="2268538"/>
            <a:ext cx="3457575" cy="479425"/>
          </a:xfrm>
          <a:prstGeom prst="rect">
            <a:avLst/>
          </a:prstGeom>
          <a:noFill/>
          <a:ln w="9525">
            <a:noFill/>
            <a:miter lim="800000"/>
            <a:headEnd/>
            <a:tailEnd/>
          </a:ln>
        </p:spPr>
        <p:txBody>
          <a:bodyPr lIns="115729" tIns="57864" rIns="115729" bIns="57864">
            <a:spAutoFit/>
          </a:bodyPr>
          <a:lstStyle/>
          <a:p>
            <a:pPr algn="ctr"/>
            <a:r>
              <a:rPr lang="en-US" sz="2400" b="1">
                <a:solidFill>
                  <a:srgbClr val="234F77"/>
                </a:solidFill>
                <a:latin typeface="Gill Sans MT" pitchFamily="34" charset="0"/>
              </a:rPr>
              <a:t>Conference Sponsors</a:t>
            </a:r>
            <a:endParaRPr lang="bg-BG" sz="2400" b="1">
              <a:solidFill>
                <a:srgbClr val="234F77"/>
              </a:solidFill>
              <a:latin typeface="Gill Sans MT" pitchFamily="34" charset="0"/>
            </a:endParaRPr>
          </a:p>
        </p:txBody>
      </p:sp>
      <p:sp>
        <p:nvSpPr>
          <p:cNvPr id="28676" name="TextBox 21"/>
          <p:cNvSpPr txBox="1">
            <a:spLocks noChangeArrowheads="1"/>
          </p:cNvSpPr>
          <p:nvPr/>
        </p:nvSpPr>
        <p:spPr bwMode="auto">
          <a:xfrm>
            <a:off x="684213" y="180975"/>
            <a:ext cx="9396412" cy="1547813"/>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p>
        </p:txBody>
      </p:sp>
      <p:pic>
        <p:nvPicPr>
          <p:cNvPr id="14354" name="Picture 25" descr="Logo BSC BrainStormConsult"/>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308726" y="3859212"/>
            <a:ext cx="971550" cy="1063625"/>
          </a:xfrm>
          <a:prstGeom prst="rect">
            <a:avLst/>
          </a:prstGeom>
        </p:spPr>
      </p:pic>
      <p:pic>
        <p:nvPicPr>
          <p:cNvPr id="14357" name="Picture 21" descr="S_Logo_PMS_def20sept2012"/>
          <p:cNvPicPr>
            <a:picLocks noChangeAspect="1" noChangeArrowheads="1"/>
          </p:cNvPicPr>
          <p:nvPr/>
        </p:nvPicPr>
        <p:blipFill>
          <a:blip r:embed="rId5"/>
          <a:srcRect/>
          <a:stretch>
            <a:fillRect/>
          </a:stretch>
        </p:blipFill>
        <p:spPr bwMode="auto">
          <a:xfrm>
            <a:off x="224904" y="2413001"/>
            <a:ext cx="3267398" cy="3693518"/>
          </a:xfrm>
          <a:prstGeom prst="rect">
            <a:avLst/>
          </a:prstGeom>
          <a:ln>
            <a:noFill/>
          </a:ln>
          <a:effectLst>
            <a:softEdge rad="112500"/>
          </a:effectLst>
        </p:spPr>
      </p:pic>
      <p:pic>
        <p:nvPicPr>
          <p:cNvPr id="28679" name="Picture 21" descr="Manager_news_logo_256"/>
          <p:cNvPicPr>
            <a:picLocks noChangeAspect="1" noChangeArrowheads="1"/>
          </p:cNvPicPr>
          <p:nvPr/>
        </p:nvPicPr>
        <p:blipFill>
          <a:blip r:embed="rId6"/>
          <a:srcRect/>
          <a:stretch>
            <a:fillRect/>
          </a:stretch>
        </p:blipFill>
        <p:spPr bwMode="auto">
          <a:xfrm>
            <a:off x="3708400" y="5940425"/>
            <a:ext cx="3343275" cy="928688"/>
          </a:xfrm>
          <a:prstGeom prst="rect">
            <a:avLst/>
          </a:prstGeom>
          <a:noFill/>
          <a:ln w="9525">
            <a:noFill/>
            <a:miter lim="800000"/>
            <a:headEnd/>
            <a:tailEnd/>
          </a:ln>
        </p:spPr>
      </p:pic>
      <p:pic>
        <p:nvPicPr>
          <p:cNvPr id="28680" name="Picture 22" descr="manager_vm_logo"/>
          <p:cNvPicPr>
            <a:picLocks noChangeAspect="1" noChangeArrowheads="1"/>
          </p:cNvPicPr>
          <p:nvPr/>
        </p:nvPicPr>
        <p:blipFill>
          <a:blip r:embed="rId7"/>
          <a:srcRect/>
          <a:stretch>
            <a:fillRect/>
          </a:stretch>
        </p:blipFill>
        <p:spPr bwMode="auto">
          <a:xfrm>
            <a:off x="7453313" y="5868988"/>
            <a:ext cx="2232025" cy="1187450"/>
          </a:xfrm>
          <a:prstGeom prst="rect">
            <a:avLst/>
          </a:prstGeom>
          <a:noFill/>
          <a:ln w="9525">
            <a:noFill/>
            <a:miter lim="800000"/>
            <a:headEnd/>
            <a:tailEnd/>
          </a:ln>
        </p:spPr>
      </p:pic>
      <p:pic>
        <p:nvPicPr>
          <p:cNvPr id="28681" name="Picture 23" descr="BankaDSK_2007_latin"/>
          <p:cNvPicPr>
            <a:picLocks noChangeAspect="1" noChangeArrowheads="1"/>
          </p:cNvPicPr>
          <p:nvPr/>
        </p:nvPicPr>
        <p:blipFill>
          <a:blip r:embed="rId8"/>
          <a:srcRect/>
          <a:stretch>
            <a:fillRect/>
          </a:stretch>
        </p:blipFill>
        <p:spPr bwMode="auto">
          <a:xfrm>
            <a:off x="3563938" y="2916238"/>
            <a:ext cx="3163887" cy="730250"/>
          </a:xfrm>
          <a:prstGeom prst="rect">
            <a:avLst/>
          </a:prstGeom>
          <a:noFill/>
          <a:ln w="9525">
            <a:noFill/>
            <a:miter lim="800000"/>
            <a:headEnd/>
            <a:tailEnd/>
          </a:ln>
        </p:spPr>
      </p:pic>
      <p:pic>
        <p:nvPicPr>
          <p:cNvPr id="28682" name="Picture 24" descr="RHcp-en"/>
          <p:cNvPicPr>
            <a:picLocks noChangeAspect="1" noChangeArrowheads="1"/>
          </p:cNvPicPr>
          <p:nvPr/>
        </p:nvPicPr>
        <p:blipFill>
          <a:blip r:embed="rId9"/>
          <a:srcRect/>
          <a:stretch>
            <a:fillRect/>
          </a:stretch>
        </p:blipFill>
        <p:spPr bwMode="auto">
          <a:xfrm>
            <a:off x="6877050" y="2916238"/>
            <a:ext cx="3297238" cy="720725"/>
          </a:xfrm>
          <a:prstGeom prst="rect">
            <a:avLst/>
          </a:prstGeom>
          <a:noFill/>
          <a:ln w="9525">
            <a:noFill/>
            <a:miter lim="800000"/>
            <a:headEnd/>
            <a:tailEnd/>
          </a:ln>
        </p:spPr>
      </p:pic>
      <p:sp>
        <p:nvSpPr>
          <p:cNvPr id="28683" name="Text Box 22"/>
          <p:cNvSpPr txBox="1">
            <a:spLocks noChangeArrowheads="1"/>
          </p:cNvSpPr>
          <p:nvPr/>
        </p:nvSpPr>
        <p:spPr bwMode="auto">
          <a:xfrm>
            <a:off x="179388" y="6372225"/>
            <a:ext cx="3313112" cy="946150"/>
          </a:xfrm>
          <a:prstGeom prst="rect">
            <a:avLst/>
          </a:prstGeom>
          <a:noFill/>
          <a:ln w="9525">
            <a:noFill/>
            <a:miter lim="800000"/>
            <a:headEnd/>
            <a:tailEnd/>
          </a:ln>
        </p:spPr>
        <p:txBody>
          <a:bodyPr>
            <a:spAutoFit/>
          </a:bodyPr>
          <a:lstStyle/>
          <a:p>
            <a:pPr algn="ctr">
              <a:spcBef>
                <a:spcPct val="50000"/>
              </a:spcBef>
            </a:pPr>
            <a:r>
              <a:rPr lang="en-US" sz="2800" b="1">
                <a:solidFill>
                  <a:schemeClr val="folHlink"/>
                </a:solidFill>
              </a:rPr>
              <a:t>FIRST ANNOUNCEMENT</a:t>
            </a:r>
            <a:endParaRPr lang="bg-BG" sz="2800" b="1">
              <a:solidFill>
                <a:schemeClr val="folHlin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107950"/>
            <a:ext cx="10507663" cy="7561263"/>
          </a:xfrm>
          <a:prstGeom prst="rect">
            <a:avLst/>
          </a:prstGeom>
          <a:noFill/>
          <a:ln w="9525">
            <a:noFill/>
            <a:miter lim="800000"/>
            <a:headEnd/>
            <a:tailEnd/>
          </a:ln>
        </p:spPr>
      </p:pic>
      <p:sp>
        <p:nvSpPr>
          <p:cNvPr id="16386" name="TextBox 21"/>
          <p:cNvSpPr txBox="1">
            <a:spLocks noChangeArrowheads="1"/>
          </p:cNvSpPr>
          <p:nvPr/>
        </p:nvSpPr>
        <p:spPr bwMode="auto">
          <a:xfrm>
            <a:off x="504825" y="107950"/>
            <a:ext cx="9396413" cy="1547813"/>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endParaRPr lang="bg-BG" b="1">
              <a:solidFill>
                <a:srgbClr val="234F77"/>
              </a:solidFill>
            </a:endParaRPr>
          </a:p>
        </p:txBody>
      </p:sp>
      <p:sp>
        <p:nvSpPr>
          <p:cNvPr id="16387" name="Text Box 4"/>
          <p:cNvSpPr txBox="1">
            <a:spLocks noChangeArrowheads="1"/>
          </p:cNvSpPr>
          <p:nvPr/>
        </p:nvSpPr>
        <p:spPr bwMode="auto">
          <a:xfrm>
            <a:off x="2484438" y="1836738"/>
            <a:ext cx="4608512" cy="863600"/>
          </a:xfrm>
          <a:prstGeom prst="rect">
            <a:avLst/>
          </a:prstGeom>
          <a:noFill/>
          <a:ln w="9525">
            <a:noFill/>
            <a:miter lim="800000"/>
            <a:headEnd/>
            <a:tailEnd/>
          </a:ln>
        </p:spPr>
        <p:txBody>
          <a:bodyPr lIns="41148" tIns="41148" rIns="41148" bIns="41148"/>
          <a:lstStyle/>
          <a:p>
            <a:pPr algn="ctr"/>
            <a:r>
              <a:rPr lang="en-US" sz="4400" b="1">
                <a:solidFill>
                  <a:srgbClr val="234F77"/>
                </a:solidFill>
              </a:rPr>
              <a:t>CLUB OF SOPHIA</a:t>
            </a:r>
            <a:r>
              <a:rPr lang="en-US" sz="3200" b="1">
                <a:solidFill>
                  <a:srgbClr val="234F77"/>
                </a:solidFill>
              </a:rPr>
              <a:t> </a:t>
            </a:r>
          </a:p>
        </p:txBody>
      </p:sp>
      <p:pic>
        <p:nvPicPr>
          <p:cNvPr id="16388" name="Picture 9"/>
          <p:cNvPicPr>
            <a:picLocks noChangeAspect="1"/>
          </p:cNvPicPr>
          <p:nvPr/>
        </p:nvPicPr>
        <p:blipFill>
          <a:blip r:embed="rId3"/>
          <a:srcRect/>
          <a:stretch>
            <a:fillRect/>
          </a:stretch>
        </p:blipFill>
        <p:spPr bwMode="auto">
          <a:xfrm>
            <a:off x="7885113" y="1620838"/>
            <a:ext cx="1763712" cy="1108075"/>
          </a:xfrm>
          <a:prstGeom prst="rect">
            <a:avLst/>
          </a:prstGeom>
          <a:noFill/>
          <a:ln w="9525">
            <a:noFill/>
            <a:miter lim="800000"/>
            <a:headEnd/>
            <a:tailEnd/>
          </a:ln>
        </p:spPr>
      </p:pic>
      <p:sp>
        <p:nvSpPr>
          <p:cNvPr id="16389" name="Text Box 12"/>
          <p:cNvSpPr txBox="1">
            <a:spLocks noChangeArrowheads="1"/>
          </p:cNvSpPr>
          <p:nvPr/>
        </p:nvSpPr>
        <p:spPr bwMode="auto">
          <a:xfrm>
            <a:off x="684213" y="6084888"/>
            <a:ext cx="8928100" cy="1555750"/>
          </a:xfrm>
          <a:prstGeom prst="rect">
            <a:avLst/>
          </a:prstGeom>
          <a:noFill/>
          <a:ln w="9525">
            <a:noFill/>
            <a:miter lim="800000"/>
            <a:headEnd/>
            <a:tailEnd/>
          </a:ln>
        </p:spPr>
        <p:txBody>
          <a:bodyPr>
            <a:spAutoFit/>
          </a:bodyPr>
          <a:lstStyle/>
          <a:p>
            <a:pPr algn="ctr"/>
            <a:r>
              <a:rPr lang="en-US" sz="2400" b="1" i="1">
                <a:solidFill>
                  <a:srgbClr val="234F77"/>
                </a:solidFill>
              </a:rPr>
              <a:t>Club of Sophia Coordinating Board:</a:t>
            </a:r>
            <a:r>
              <a:rPr lang="en-US" b="1" i="1">
                <a:solidFill>
                  <a:srgbClr val="234F77"/>
                </a:solidFill>
              </a:rPr>
              <a:t> </a:t>
            </a:r>
            <a:endParaRPr lang="en-US">
              <a:solidFill>
                <a:srgbClr val="234F77"/>
              </a:solidFill>
            </a:endParaRPr>
          </a:p>
          <a:p>
            <a:pPr algn="ctr"/>
            <a:r>
              <a:rPr lang="de-DE">
                <a:solidFill>
                  <a:srgbClr val="234F77"/>
                </a:solidFill>
              </a:rPr>
              <a:t>Prof. Dr. Joachim Schwalbach, Humboldt University in Berlin</a:t>
            </a:r>
            <a:endParaRPr lang="en-US">
              <a:solidFill>
                <a:srgbClr val="234F77"/>
              </a:solidFill>
            </a:endParaRPr>
          </a:p>
          <a:p>
            <a:pPr algn="ctr"/>
            <a:r>
              <a:rPr lang="de-DE">
                <a:solidFill>
                  <a:srgbClr val="234F77"/>
                </a:solidFill>
              </a:rPr>
              <a:t>Prof. Dr. Dieter Flaemig, Berlin</a:t>
            </a:r>
            <a:endParaRPr lang="en-US">
              <a:solidFill>
                <a:srgbClr val="234F77"/>
              </a:solidFill>
            </a:endParaRPr>
          </a:p>
          <a:p>
            <a:pPr algn="ctr"/>
            <a:r>
              <a:rPr lang="bg-BG">
                <a:solidFill>
                  <a:srgbClr val="234F77"/>
                </a:solidFill>
              </a:rPr>
              <a:t>Prof. Dr. George Chobanov, Sofia University in Bulgaria, General Secretary</a:t>
            </a:r>
            <a:endParaRPr lang="en-US">
              <a:solidFill>
                <a:srgbClr val="234F77"/>
              </a:solidFill>
            </a:endParaRPr>
          </a:p>
          <a:p>
            <a:pPr algn="ctr"/>
            <a:r>
              <a:rPr lang="en-US">
                <a:solidFill>
                  <a:srgbClr val="234F77"/>
                </a:solidFill>
              </a:rPr>
              <a:t>E-mail: </a:t>
            </a:r>
            <a:r>
              <a:rPr lang="en-US">
                <a:solidFill>
                  <a:srgbClr val="234F77"/>
                </a:solidFill>
                <a:hlinkClick r:id="rId4"/>
              </a:rPr>
              <a:t>georgech@feb.uni-sofia.bg</a:t>
            </a:r>
            <a:r>
              <a:rPr lang="en-US">
                <a:solidFill>
                  <a:srgbClr val="234F77"/>
                </a:solidFill>
              </a:rPr>
              <a:t> </a:t>
            </a:r>
            <a:endParaRPr lang="bg-BG">
              <a:solidFill>
                <a:srgbClr val="234F77"/>
              </a:solidFill>
            </a:endParaRPr>
          </a:p>
        </p:txBody>
      </p:sp>
      <p:sp>
        <p:nvSpPr>
          <p:cNvPr id="16390" name="TextBox 7"/>
          <p:cNvSpPr txBox="1">
            <a:spLocks noChangeArrowheads="1"/>
          </p:cNvSpPr>
          <p:nvPr/>
        </p:nvSpPr>
        <p:spPr bwMode="auto">
          <a:xfrm>
            <a:off x="539750" y="2916238"/>
            <a:ext cx="9432925" cy="2838450"/>
          </a:xfrm>
          <a:prstGeom prst="rect">
            <a:avLst/>
          </a:prstGeom>
          <a:noFill/>
          <a:ln w="9525">
            <a:noFill/>
            <a:miter lim="800000"/>
            <a:headEnd/>
            <a:tailEnd/>
          </a:ln>
        </p:spPr>
        <p:txBody>
          <a:bodyPr>
            <a:spAutoFit/>
          </a:bodyPr>
          <a:lstStyle/>
          <a:p>
            <a:pPr algn="just"/>
            <a:r>
              <a:rPr lang="en-US" b="1" i="1">
                <a:solidFill>
                  <a:srgbClr val="234F77"/>
                </a:solidFill>
              </a:rPr>
              <a:t>	Club of Sophia is initiated by two universities: Sofia University, Bulgaria, Humboldt University Berlin, Germany.</a:t>
            </a:r>
          </a:p>
          <a:p>
            <a:pPr algn="just"/>
            <a:endParaRPr lang="en-US">
              <a:solidFill>
                <a:srgbClr val="234F77"/>
              </a:solidFill>
            </a:endParaRPr>
          </a:p>
          <a:p>
            <a:pPr algn="r"/>
            <a:r>
              <a:rPr lang="en-US" b="1" i="1">
                <a:solidFill>
                  <a:srgbClr val="234F77"/>
                </a:solidFill>
              </a:rPr>
              <a:t>Annually, the Club of Sophia </a:t>
            </a:r>
            <a:r>
              <a:rPr lang="en-US">
                <a:solidFill>
                  <a:srgbClr val="234F77"/>
                </a:solidFill>
              </a:rPr>
              <a:t>organizes</a:t>
            </a:r>
            <a:r>
              <a:rPr lang="en-US" b="1" i="1">
                <a:solidFill>
                  <a:srgbClr val="234F77"/>
                </a:solidFill>
              </a:rPr>
              <a:t> in Aula Magna at Sophia University in Bulgaria, </a:t>
            </a:r>
            <a:r>
              <a:rPr lang="en-US">
                <a:solidFill>
                  <a:srgbClr val="234F77"/>
                </a:solidFill>
              </a:rPr>
              <a:t>the</a:t>
            </a:r>
          </a:p>
          <a:p>
            <a:pPr algn="r"/>
            <a:endParaRPr lang="en-US">
              <a:solidFill>
                <a:srgbClr val="234F77"/>
              </a:solidFill>
            </a:endParaRPr>
          </a:p>
          <a:p>
            <a:pPr algn="ctr"/>
            <a:r>
              <a:rPr lang="en-US" b="1">
                <a:solidFill>
                  <a:srgbClr val="234F77"/>
                </a:solidFill>
              </a:rPr>
              <a:t>WORLD FORUM FOR SUSTAINABLE SOCIETY,</a:t>
            </a:r>
          </a:p>
          <a:p>
            <a:pPr algn="ctr"/>
            <a:endParaRPr lang="en-US">
              <a:solidFill>
                <a:srgbClr val="234F77"/>
              </a:solidFill>
            </a:endParaRPr>
          </a:p>
          <a:p>
            <a:pPr algn="just"/>
            <a:r>
              <a:rPr lang="en-US">
                <a:solidFill>
                  <a:srgbClr val="234F77"/>
                </a:solidFill>
              </a:rPr>
              <a:t>inviting worldwide leading scientists, researchers, educators and entrepreneurs to discuss</a:t>
            </a:r>
            <a:r>
              <a:rPr lang="en-US" b="1" i="1">
                <a:solidFill>
                  <a:srgbClr val="234F77"/>
                </a:solidFill>
              </a:rPr>
              <a:t> </a:t>
            </a:r>
            <a:r>
              <a:rPr lang="en-US">
                <a:solidFill>
                  <a:srgbClr val="234F77"/>
                </a:solidFill>
              </a:rPr>
              <a:t>ways of creating sustainable society. The World forum for a sustainable society is a continuation of the Annual Conferences of the Faculty of Economics and Business Administration, Sofia University</a:t>
            </a:r>
          </a:p>
        </p:txBody>
      </p:sp>
      <p:pic>
        <p:nvPicPr>
          <p:cNvPr id="9" name="Picture 21" descr="S_Logo_PMS_def20sept2012"/>
          <p:cNvPicPr>
            <a:picLocks noChangeAspect="1" noChangeArrowheads="1"/>
          </p:cNvPicPr>
          <p:nvPr/>
        </p:nvPicPr>
        <p:blipFill>
          <a:blip r:embed="rId5"/>
          <a:srcRect/>
          <a:stretch>
            <a:fillRect/>
          </a:stretch>
        </p:blipFill>
        <p:spPr bwMode="auto">
          <a:xfrm>
            <a:off x="383289" y="1548383"/>
            <a:ext cx="1171734" cy="132454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0"/>
            <a:ext cx="10507663" cy="7561263"/>
          </a:xfrm>
          <a:prstGeom prst="rect">
            <a:avLst/>
          </a:prstGeom>
          <a:noFill/>
          <a:ln w="9525">
            <a:noFill/>
            <a:miter lim="800000"/>
            <a:headEnd/>
            <a:tailEnd/>
          </a:ln>
        </p:spPr>
      </p:pic>
      <p:sp>
        <p:nvSpPr>
          <p:cNvPr id="17410" name="TextBox 21"/>
          <p:cNvSpPr txBox="1">
            <a:spLocks noChangeArrowheads="1"/>
          </p:cNvSpPr>
          <p:nvPr/>
        </p:nvSpPr>
        <p:spPr bwMode="auto">
          <a:xfrm>
            <a:off x="612775" y="0"/>
            <a:ext cx="9396413" cy="2401888"/>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p>
          <a:p>
            <a:pPr algn="ctr"/>
            <a:r>
              <a:rPr lang="en-US" sz="1600" b="1">
                <a:solidFill>
                  <a:srgbClr val="234F77"/>
                </a:solidFill>
                <a:latin typeface="Gill Sans MT" pitchFamily="34" charset="0"/>
              </a:rPr>
              <a:t>organized by</a:t>
            </a:r>
          </a:p>
          <a:p>
            <a:pPr algn="ctr"/>
            <a:r>
              <a:rPr lang="en-US" sz="4000" b="1">
                <a:solidFill>
                  <a:srgbClr val="234F77"/>
                </a:solidFill>
              </a:rPr>
              <a:t>CLUB OF SOPHIA</a:t>
            </a:r>
            <a:endParaRPr lang="en-US" sz="40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endParaRPr lang="bg-BG" b="1">
              <a:solidFill>
                <a:srgbClr val="234F77"/>
              </a:solidFill>
            </a:endParaRPr>
          </a:p>
        </p:txBody>
      </p:sp>
      <p:sp>
        <p:nvSpPr>
          <p:cNvPr id="17411" name="TextBox 6"/>
          <p:cNvSpPr txBox="1">
            <a:spLocks noChangeArrowheads="1"/>
          </p:cNvSpPr>
          <p:nvPr/>
        </p:nvSpPr>
        <p:spPr bwMode="auto">
          <a:xfrm>
            <a:off x="3924300" y="2628900"/>
            <a:ext cx="3024188" cy="3282950"/>
          </a:xfrm>
          <a:prstGeom prst="rect">
            <a:avLst/>
          </a:prstGeom>
          <a:noFill/>
          <a:ln w="9525">
            <a:noFill/>
            <a:miter lim="800000"/>
            <a:headEnd/>
            <a:tailEnd/>
          </a:ln>
        </p:spPr>
        <p:txBody>
          <a:bodyPr lIns="102870" tIns="51435" rIns="102870" bIns="51435">
            <a:spAutoFit/>
          </a:bodyPr>
          <a:lstStyle/>
          <a:p>
            <a:r>
              <a:rPr lang="en-US" sz="1600" b="1">
                <a:solidFill>
                  <a:srgbClr val="234F77"/>
                </a:solidFill>
                <a:latin typeface="Gill Sans MT" pitchFamily="34" charset="0"/>
              </a:rPr>
              <a:t> </a:t>
            </a:r>
          </a:p>
          <a:p>
            <a:r>
              <a:rPr lang="en-US" sz="1600" b="1">
                <a:solidFill>
                  <a:srgbClr val="234F77"/>
                </a:solidFill>
                <a:latin typeface="Gill Sans MT" pitchFamily="34" charset="0"/>
              </a:rPr>
              <a:t>Organizing Committee </a:t>
            </a:r>
          </a:p>
          <a:p>
            <a:r>
              <a:rPr lang="en-US" sz="1600" b="1">
                <a:solidFill>
                  <a:srgbClr val="234F77"/>
                </a:solidFill>
                <a:latin typeface="Gill Sans MT" pitchFamily="34" charset="0"/>
              </a:rPr>
              <a:t>CO-CHAIRS </a:t>
            </a:r>
          </a:p>
          <a:p>
            <a:endParaRPr lang="en-US" sz="1400">
              <a:solidFill>
                <a:srgbClr val="234F77"/>
              </a:solidFill>
              <a:latin typeface="Gill Sans MT" pitchFamily="34" charset="0"/>
            </a:endParaRPr>
          </a:p>
          <a:p>
            <a:pPr>
              <a:spcAft>
                <a:spcPts val="600"/>
              </a:spcAft>
            </a:pPr>
            <a:r>
              <a:rPr lang="en-US" sz="1400">
                <a:solidFill>
                  <a:srgbClr val="234F77"/>
                </a:solidFill>
                <a:latin typeface="Times New Roman" pitchFamily="18" charset="0"/>
              </a:rPr>
              <a:t>Prof. Dr. George CHOBANOV </a:t>
            </a:r>
          </a:p>
          <a:p>
            <a:pPr>
              <a:spcAft>
                <a:spcPts val="600"/>
              </a:spcAft>
            </a:pPr>
            <a:r>
              <a:rPr lang="en-US" sz="1400">
                <a:solidFill>
                  <a:srgbClr val="234F77"/>
                </a:solidFill>
                <a:latin typeface="Times New Roman" pitchFamily="18" charset="0"/>
              </a:rPr>
              <a:t>Prof. Dr. Dieter FLAEMIG </a:t>
            </a:r>
          </a:p>
          <a:p>
            <a:pPr>
              <a:spcAft>
                <a:spcPts val="600"/>
              </a:spcAft>
            </a:pPr>
            <a:r>
              <a:rPr lang="en-US" sz="1400">
                <a:solidFill>
                  <a:srgbClr val="234F77"/>
                </a:solidFill>
                <a:latin typeface="Times New Roman" pitchFamily="18" charset="0"/>
              </a:rPr>
              <a:t>Prof. Dr. Joachim SCHWALBACH</a:t>
            </a:r>
          </a:p>
          <a:p>
            <a:pPr>
              <a:spcAft>
                <a:spcPts val="600"/>
              </a:spcAft>
            </a:pPr>
            <a:r>
              <a:rPr lang="en-US" sz="1400">
                <a:solidFill>
                  <a:srgbClr val="234F77"/>
                </a:solidFill>
                <a:latin typeface="Times New Roman" pitchFamily="18" charset="0"/>
              </a:rPr>
              <a:t>Prof. Dr. Gernot GUTMANN</a:t>
            </a:r>
          </a:p>
          <a:p>
            <a:pPr>
              <a:spcAft>
                <a:spcPts val="600"/>
              </a:spcAft>
            </a:pPr>
            <a:r>
              <a:rPr lang="en-US" sz="1400">
                <a:solidFill>
                  <a:srgbClr val="234F77"/>
                </a:solidFill>
                <a:latin typeface="Times New Roman" pitchFamily="18" charset="0"/>
              </a:rPr>
              <a:t>Prof. Dr. Kai-Ingo VOIGT  </a:t>
            </a:r>
          </a:p>
          <a:p>
            <a:pPr>
              <a:spcAft>
                <a:spcPts val="600"/>
              </a:spcAft>
            </a:pPr>
            <a:r>
              <a:rPr lang="en-US" sz="1400">
                <a:solidFill>
                  <a:srgbClr val="234F77"/>
                </a:solidFill>
                <a:latin typeface="Times New Roman" pitchFamily="18" charset="0"/>
              </a:rPr>
              <a:t>Prof. Dr. Corbett GAULDEN </a:t>
            </a:r>
          </a:p>
          <a:p>
            <a:pPr>
              <a:spcAft>
                <a:spcPts val="600"/>
              </a:spcAft>
            </a:pPr>
            <a:r>
              <a:rPr lang="en-US" sz="1400">
                <a:solidFill>
                  <a:srgbClr val="333399"/>
                </a:solidFill>
                <a:latin typeface="Times New Roman" pitchFamily="18" charset="0"/>
              </a:rPr>
              <a:t>Prof. Dr. Djellal FARIDAH</a:t>
            </a:r>
          </a:p>
          <a:p>
            <a:endParaRPr lang="en-US" sz="1400">
              <a:solidFill>
                <a:schemeClr val="accent2"/>
              </a:solidFill>
              <a:latin typeface="Gill Sans MT" pitchFamily="34" charset="0"/>
            </a:endParaRPr>
          </a:p>
        </p:txBody>
      </p:sp>
      <p:sp>
        <p:nvSpPr>
          <p:cNvPr id="17412" name="TextBox 6"/>
          <p:cNvSpPr txBox="1">
            <a:spLocks noChangeArrowheads="1"/>
          </p:cNvSpPr>
          <p:nvPr/>
        </p:nvSpPr>
        <p:spPr bwMode="auto">
          <a:xfrm>
            <a:off x="7156450" y="2771775"/>
            <a:ext cx="3284538" cy="4419600"/>
          </a:xfrm>
          <a:prstGeom prst="rect">
            <a:avLst/>
          </a:prstGeom>
          <a:noFill/>
          <a:ln w="9525">
            <a:noFill/>
            <a:miter lim="800000"/>
            <a:headEnd/>
            <a:tailEnd/>
          </a:ln>
        </p:spPr>
        <p:txBody>
          <a:bodyPr lIns="102870" tIns="51435" rIns="102870" bIns="51435">
            <a:spAutoFit/>
          </a:bodyPr>
          <a:lstStyle/>
          <a:p>
            <a:r>
              <a:rPr lang="en-US" sz="1400" b="1">
                <a:solidFill>
                  <a:srgbClr val="234F77"/>
                </a:solidFill>
                <a:latin typeface="Times New Roman" pitchFamily="18" charset="0"/>
              </a:rPr>
              <a:t>MEMBERS </a:t>
            </a:r>
          </a:p>
          <a:p>
            <a:r>
              <a:rPr lang="en-US" sz="1400">
                <a:solidFill>
                  <a:srgbClr val="234F77"/>
                </a:solidFill>
                <a:latin typeface="Times New Roman" pitchFamily="18" charset="0"/>
              </a:rPr>
              <a:t>Prof. Dr. Frank SCHULZ-NIESWANDT</a:t>
            </a:r>
            <a:endParaRPr lang="en-US" sz="1400" b="1">
              <a:solidFill>
                <a:srgbClr val="234F77"/>
              </a:solidFill>
              <a:latin typeface="Times New Roman" pitchFamily="18" charset="0"/>
            </a:endParaRPr>
          </a:p>
          <a:p>
            <a:pPr>
              <a:spcAft>
                <a:spcPts val="600"/>
              </a:spcAft>
            </a:pPr>
            <a:r>
              <a:rPr lang="en-US" sz="1400">
                <a:solidFill>
                  <a:srgbClr val="234F77"/>
                </a:solidFill>
                <a:latin typeface="Times New Roman" pitchFamily="18" charset="0"/>
              </a:rPr>
              <a:t>Prof. Dr. Henrik EGBERT </a:t>
            </a:r>
          </a:p>
          <a:p>
            <a:pPr>
              <a:spcAft>
                <a:spcPts val="600"/>
              </a:spcAft>
            </a:pPr>
            <a:r>
              <a:rPr lang="en-US" sz="1400">
                <a:solidFill>
                  <a:srgbClr val="234F77"/>
                </a:solidFill>
                <a:latin typeface="Times New Roman" pitchFamily="18" charset="0"/>
              </a:rPr>
              <a:t>Prof. Dr. Ralph ANDEREGG </a:t>
            </a:r>
          </a:p>
          <a:p>
            <a:pPr>
              <a:spcAft>
                <a:spcPts val="600"/>
              </a:spcAft>
            </a:pPr>
            <a:r>
              <a:rPr lang="en-US" sz="1400">
                <a:solidFill>
                  <a:srgbClr val="234F77"/>
                </a:solidFill>
                <a:latin typeface="Times New Roman" pitchFamily="18" charset="0"/>
              </a:rPr>
              <a:t>Prof. Dr. Hermann ALBECK </a:t>
            </a:r>
          </a:p>
          <a:p>
            <a:pPr>
              <a:spcAft>
                <a:spcPts val="600"/>
              </a:spcAft>
            </a:pPr>
            <a:r>
              <a:rPr lang="en-US" sz="1400">
                <a:solidFill>
                  <a:srgbClr val="234F77"/>
                </a:solidFill>
                <a:latin typeface="Times New Roman" pitchFamily="18" charset="0"/>
              </a:rPr>
              <a:t>Prof. Dr. Juergen PLOEHN </a:t>
            </a:r>
          </a:p>
          <a:p>
            <a:pPr>
              <a:spcAft>
                <a:spcPts val="600"/>
              </a:spcAft>
            </a:pPr>
            <a:r>
              <a:rPr lang="en-US" sz="1400">
                <a:solidFill>
                  <a:srgbClr val="234F77"/>
                </a:solidFill>
                <a:latin typeface="Times New Roman" pitchFamily="18" charset="0"/>
              </a:rPr>
              <a:t>Prof. Dr. Jean-Pierre GERN </a:t>
            </a:r>
          </a:p>
          <a:p>
            <a:pPr>
              <a:spcAft>
                <a:spcPts val="600"/>
              </a:spcAft>
            </a:pPr>
            <a:r>
              <a:rPr lang="en-US" sz="1400">
                <a:solidFill>
                  <a:srgbClr val="234F77"/>
                </a:solidFill>
                <a:latin typeface="Times New Roman" pitchFamily="18" charset="0"/>
              </a:rPr>
              <a:t>Prof. Dr. Albena VUTSOVA</a:t>
            </a:r>
          </a:p>
          <a:p>
            <a:pPr>
              <a:spcAft>
                <a:spcPts val="600"/>
              </a:spcAft>
            </a:pPr>
            <a:r>
              <a:rPr lang="en-US" sz="1400">
                <a:solidFill>
                  <a:srgbClr val="234F77"/>
                </a:solidFill>
                <a:latin typeface="Times New Roman" pitchFamily="18" charset="0"/>
              </a:rPr>
              <a:t>Prof. Dr. Alexander NIKOLOV </a:t>
            </a:r>
          </a:p>
          <a:p>
            <a:pPr>
              <a:spcAft>
                <a:spcPts val="600"/>
              </a:spcAft>
            </a:pPr>
            <a:r>
              <a:rPr lang="en-US" sz="1400">
                <a:solidFill>
                  <a:srgbClr val="234F77"/>
                </a:solidFill>
                <a:latin typeface="Times New Roman" pitchFamily="18" charset="0"/>
              </a:rPr>
              <a:t>Prof. Dr. Teodor SEDLARSKI </a:t>
            </a:r>
          </a:p>
          <a:p>
            <a:pPr>
              <a:spcAft>
                <a:spcPts val="600"/>
              </a:spcAft>
            </a:pPr>
            <a:r>
              <a:rPr lang="en-US" sz="1400">
                <a:solidFill>
                  <a:srgbClr val="234F77"/>
                </a:solidFill>
                <a:latin typeface="Times New Roman" pitchFamily="18" charset="0"/>
              </a:rPr>
              <a:t>Prof. Dr. Jelio VLADIMIROV</a:t>
            </a:r>
          </a:p>
          <a:p>
            <a:pPr>
              <a:spcAft>
                <a:spcPts val="600"/>
              </a:spcAft>
            </a:pPr>
            <a:r>
              <a:rPr lang="en-US" sz="1400">
                <a:solidFill>
                  <a:srgbClr val="234F77"/>
                </a:solidFill>
                <a:latin typeface="Times New Roman" pitchFamily="18" charset="0"/>
              </a:rPr>
              <a:t>Prof. Dr. Dimiter BIROV</a:t>
            </a:r>
          </a:p>
          <a:p>
            <a:pPr>
              <a:spcAft>
                <a:spcPts val="600"/>
              </a:spcAft>
            </a:pPr>
            <a:r>
              <a:rPr lang="en-US" sz="1400">
                <a:solidFill>
                  <a:srgbClr val="234F77"/>
                </a:solidFill>
                <a:latin typeface="Times New Roman" pitchFamily="18" charset="0"/>
              </a:rPr>
              <a:t>Prof. Dr. Yana TOPALOVA </a:t>
            </a:r>
          </a:p>
          <a:p>
            <a:pPr>
              <a:spcAft>
                <a:spcPts val="600"/>
              </a:spcAft>
            </a:pPr>
            <a:r>
              <a:rPr lang="en-US" sz="1400">
                <a:solidFill>
                  <a:srgbClr val="234F77"/>
                </a:solidFill>
                <a:latin typeface="Times New Roman" pitchFamily="18" charset="0"/>
              </a:rPr>
              <a:t>Prof. Dr. Detelin ELENKOV </a:t>
            </a:r>
          </a:p>
          <a:p>
            <a:pPr>
              <a:spcAft>
                <a:spcPts val="600"/>
              </a:spcAft>
            </a:pPr>
            <a:r>
              <a:rPr lang="en-US" sz="1400">
                <a:solidFill>
                  <a:srgbClr val="234F77"/>
                </a:solidFill>
                <a:latin typeface="Times New Roman" pitchFamily="18" charset="0"/>
              </a:rPr>
              <a:t>Dr. Ralitsa GANEVA</a:t>
            </a:r>
            <a:br>
              <a:rPr lang="en-US" sz="1400">
                <a:solidFill>
                  <a:srgbClr val="234F77"/>
                </a:solidFill>
                <a:latin typeface="Times New Roman" pitchFamily="18" charset="0"/>
              </a:rPr>
            </a:br>
            <a:r>
              <a:rPr lang="en-US" sz="1400">
                <a:solidFill>
                  <a:srgbClr val="234F77"/>
                </a:solidFill>
                <a:latin typeface="Times New Roman" pitchFamily="18" charset="0"/>
              </a:rPr>
              <a:t>Dr. Kaloyan GANEV 	</a:t>
            </a:r>
          </a:p>
        </p:txBody>
      </p:sp>
      <p:pic>
        <p:nvPicPr>
          <p:cNvPr id="8" name="Picture 21" descr="S_Logo_PMS_def20sept2012"/>
          <p:cNvPicPr>
            <a:picLocks noChangeAspect="1" noChangeArrowheads="1"/>
          </p:cNvPicPr>
          <p:nvPr/>
        </p:nvPicPr>
        <p:blipFill>
          <a:blip r:embed="rId3"/>
          <a:srcRect/>
          <a:stretch>
            <a:fillRect/>
          </a:stretch>
        </p:blipFill>
        <p:spPr bwMode="auto">
          <a:xfrm>
            <a:off x="224904" y="2413001"/>
            <a:ext cx="3267398" cy="3693518"/>
          </a:xfrm>
          <a:prstGeom prst="rect">
            <a:avLst/>
          </a:prstGeom>
          <a:ln>
            <a:noFill/>
          </a:ln>
          <a:effectLst>
            <a:softEdge rad="112500"/>
          </a:effectLst>
        </p:spPr>
      </p:pic>
      <p:sp>
        <p:nvSpPr>
          <p:cNvPr id="17414" name="Text Box 22"/>
          <p:cNvSpPr txBox="1">
            <a:spLocks noChangeArrowheads="1"/>
          </p:cNvSpPr>
          <p:nvPr/>
        </p:nvSpPr>
        <p:spPr bwMode="auto">
          <a:xfrm>
            <a:off x="179388" y="6372225"/>
            <a:ext cx="3313112" cy="946150"/>
          </a:xfrm>
          <a:prstGeom prst="rect">
            <a:avLst/>
          </a:prstGeom>
          <a:noFill/>
          <a:ln w="9525">
            <a:noFill/>
            <a:miter lim="800000"/>
            <a:headEnd/>
            <a:tailEnd/>
          </a:ln>
        </p:spPr>
        <p:txBody>
          <a:bodyPr>
            <a:spAutoFit/>
          </a:bodyPr>
          <a:lstStyle/>
          <a:p>
            <a:pPr algn="ctr">
              <a:spcBef>
                <a:spcPct val="50000"/>
              </a:spcBef>
            </a:pPr>
            <a:r>
              <a:rPr lang="en-US" sz="2800" b="1">
                <a:solidFill>
                  <a:srgbClr val="0066CC"/>
                </a:solidFill>
              </a:rPr>
              <a:t>FIRST ANNOUNCEMENT</a:t>
            </a:r>
            <a:endParaRPr lang="bg-BG" sz="2800" b="1">
              <a:solidFill>
                <a:srgbClr val="0066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0"/>
            <a:ext cx="10507663" cy="7561263"/>
          </a:xfrm>
          <a:prstGeom prst="rect">
            <a:avLst/>
          </a:prstGeom>
          <a:noFill/>
          <a:ln w="9525">
            <a:noFill/>
            <a:miter lim="800000"/>
            <a:headEnd/>
            <a:tailEnd/>
          </a:ln>
        </p:spPr>
      </p:pic>
      <p:sp>
        <p:nvSpPr>
          <p:cNvPr id="18434" name="TextBox 7"/>
          <p:cNvSpPr txBox="1">
            <a:spLocks noChangeArrowheads="1"/>
          </p:cNvSpPr>
          <p:nvPr/>
        </p:nvSpPr>
        <p:spPr bwMode="auto">
          <a:xfrm>
            <a:off x="0" y="0"/>
            <a:ext cx="10440988" cy="7627938"/>
          </a:xfrm>
          <a:prstGeom prst="rect">
            <a:avLst/>
          </a:prstGeom>
          <a:noFill/>
          <a:ln w="9525">
            <a:noFill/>
            <a:miter lim="800000"/>
            <a:headEnd/>
            <a:tailEnd/>
          </a:ln>
        </p:spPr>
        <p:txBody>
          <a:bodyPr>
            <a:spAutoFit/>
          </a:bodyPr>
          <a:lstStyle/>
          <a:p>
            <a:pPr algn="ctr"/>
            <a:r>
              <a:rPr lang="en-US" sz="4000" b="1">
                <a:solidFill>
                  <a:srgbClr val="234F77"/>
                </a:solidFill>
              </a:rPr>
              <a:t>WORLD FORUM FOR A SUSTAINABLE SOCIETY</a:t>
            </a:r>
          </a:p>
          <a:p>
            <a:pPr algn="ctr"/>
            <a:r>
              <a:rPr lang="en-US" sz="4000" b="1">
                <a:solidFill>
                  <a:srgbClr val="234F77"/>
                </a:solidFill>
              </a:rPr>
              <a:t>CLUB OF SOPHIA</a:t>
            </a:r>
            <a:r>
              <a:rPr lang="en-US" b="1">
                <a:solidFill>
                  <a:srgbClr val="234F77"/>
                </a:solidFill>
              </a:rPr>
              <a:t> </a:t>
            </a:r>
            <a:endParaRPr lang="en-US">
              <a:solidFill>
                <a:srgbClr val="234F77"/>
              </a:solidFill>
            </a:endParaRPr>
          </a:p>
          <a:p>
            <a:pPr algn="ctr"/>
            <a:r>
              <a:rPr lang="en-US" sz="3600" b="1">
                <a:solidFill>
                  <a:srgbClr val="234F77"/>
                </a:solidFill>
              </a:rPr>
              <a:t>MISSION</a:t>
            </a:r>
          </a:p>
          <a:p>
            <a:pPr algn="just"/>
            <a:r>
              <a:rPr lang="en-US" b="1" i="1">
                <a:solidFill>
                  <a:srgbClr val="234F77"/>
                </a:solidFill>
              </a:rPr>
              <a:t>	Club of Rome</a:t>
            </a:r>
            <a:r>
              <a:rPr lang="en-US">
                <a:solidFill>
                  <a:srgbClr val="234F77"/>
                </a:solidFill>
              </a:rPr>
              <a:t> recognized already in the early seventies that </a:t>
            </a:r>
            <a:r>
              <a:rPr lang="en-US" b="1" i="1">
                <a:solidFill>
                  <a:srgbClr val="234F77"/>
                </a:solidFill>
              </a:rPr>
              <a:t>due to intensive use of limited natural resources, human population is quite quickly reaching its disaster critical point</a:t>
            </a:r>
            <a:r>
              <a:rPr lang="en-US">
                <a:solidFill>
                  <a:srgbClr val="234F77"/>
                </a:solidFill>
              </a:rPr>
              <a:t>. Since then, a lot of measures were undertaken for </a:t>
            </a:r>
            <a:r>
              <a:rPr lang="en-US" b="1" i="1">
                <a:solidFill>
                  <a:srgbClr val="234F77"/>
                </a:solidFill>
              </a:rPr>
              <a:t>sustainable use of resources</a:t>
            </a:r>
            <a:r>
              <a:rPr lang="en-US">
                <a:solidFill>
                  <a:srgbClr val="234F77"/>
                </a:solidFill>
              </a:rPr>
              <a:t> and for </a:t>
            </a:r>
            <a:r>
              <a:rPr lang="en-US" b="1" i="1">
                <a:solidFill>
                  <a:srgbClr val="234F77"/>
                </a:solidFill>
              </a:rPr>
              <a:t>environmental protection</a:t>
            </a:r>
            <a:r>
              <a:rPr lang="en-US">
                <a:solidFill>
                  <a:srgbClr val="234F77"/>
                </a:solidFill>
              </a:rPr>
              <a:t>. Sustainable development became a worldwide movement concentrating on sustainable use of resources. Nevertheless, up to now it did not succeed to essentially slowdown the movement towards the potential catastrophe.</a:t>
            </a:r>
          </a:p>
          <a:p>
            <a:r>
              <a:rPr lang="en-US">
                <a:solidFill>
                  <a:srgbClr val="234F77"/>
                </a:solidFill>
              </a:rPr>
              <a:t>	</a:t>
            </a:r>
            <a:r>
              <a:rPr lang="en-US" b="1" i="1">
                <a:solidFill>
                  <a:srgbClr val="234F77"/>
                </a:solidFill>
              </a:rPr>
              <a:t>Issues of</a:t>
            </a:r>
            <a:r>
              <a:rPr lang="en-US">
                <a:solidFill>
                  <a:srgbClr val="234F77"/>
                </a:solidFill>
              </a:rPr>
              <a:t> </a:t>
            </a:r>
            <a:r>
              <a:rPr lang="en-US" b="1" i="1">
                <a:solidFill>
                  <a:srgbClr val="234F77"/>
                </a:solidFill>
              </a:rPr>
              <a:t>environmental sustainability</a:t>
            </a:r>
            <a:r>
              <a:rPr lang="en-US">
                <a:solidFill>
                  <a:srgbClr val="234F77"/>
                </a:solidFill>
              </a:rPr>
              <a:t> </a:t>
            </a:r>
            <a:r>
              <a:rPr lang="en-US" b="1" i="1">
                <a:solidFill>
                  <a:srgbClr val="234F77"/>
                </a:solidFill>
              </a:rPr>
              <a:t>go beyond environmental protection and sustainable use of resources and involve</a:t>
            </a:r>
            <a:r>
              <a:rPr lang="en-US">
                <a:solidFill>
                  <a:srgbClr val="234F77"/>
                </a:solidFill>
              </a:rPr>
              <a:t> </a:t>
            </a:r>
            <a:r>
              <a:rPr lang="en-US" b="1" i="1">
                <a:solidFill>
                  <a:srgbClr val="234F77"/>
                </a:solidFill>
              </a:rPr>
              <a:t>economic and social sustainability</a:t>
            </a:r>
            <a:r>
              <a:rPr lang="en-US">
                <a:solidFill>
                  <a:srgbClr val="234F77"/>
                </a:solidFill>
              </a:rPr>
              <a:t> </a:t>
            </a:r>
            <a:r>
              <a:rPr lang="en-US" b="1" i="1">
                <a:solidFill>
                  <a:srgbClr val="234F77"/>
                </a:solidFill>
              </a:rPr>
              <a:t>of human society</a:t>
            </a:r>
            <a:r>
              <a:rPr lang="en-US">
                <a:solidFill>
                  <a:srgbClr val="234F77"/>
                </a:solidFill>
              </a:rPr>
              <a:t> as well! Especially these impacts imply a new thinking and acting, which have to leave traditional pattern of thoughts. 	</a:t>
            </a:r>
          </a:p>
          <a:p>
            <a:r>
              <a:rPr lang="en-US">
                <a:solidFill>
                  <a:srgbClr val="234F77"/>
                </a:solidFill>
              </a:rPr>
              <a:t>	</a:t>
            </a:r>
            <a:r>
              <a:rPr lang="en-US" b="1" i="1">
                <a:solidFill>
                  <a:srgbClr val="234F77"/>
                </a:solidFill>
              </a:rPr>
              <a:t>Club of Sophia considers its mission to initiate an international science-based movement for creating sustainable society involving social, economic and environmental sustainability, including incentives for practical changes of human behavior.</a:t>
            </a:r>
            <a:r>
              <a:rPr lang="en-US">
                <a:solidFill>
                  <a:srgbClr val="234F77"/>
                </a:solidFill>
              </a:rPr>
              <a:t> Financial and economic crises last years made clear, that </a:t>
            </a:r>
            <a:r>
              <a:rPr lang="en-US" b="1" i="1">
                <a:solidFill>
                  <a:srgbClr val="234F77"/>
                </a:solidFill>
              </a:rPr>
              <a:t>sustainable social and economic development</a:t>
            </a:r>
            <a:r>
              <a:rPr lang="en-US">
                <a:solidFill>
                  <a:srgbClr val="234F77"/>
                </a:solidFill>
              </a:rPr>
              <a:t> of human society requires </a:t>
            </a:r>
            <a:r>
              <a:rPr lang="en-US" b="1" i="1">
                <a:solidFill>
                  <a:srgbClr val="234F77"/>
                </a:solidFill>
              </a:rPr>
              <a:t>basic changes in economic theory, human behavior norms and the value system of society</a:t>
            </a:r>
            <a:r>
              <a:rPr lang="en-US">
                <a:solidFill>
                  <a:srgbClr val="234F77"/>
                </a:solidFill>
              </a:rPr>
              <a:t>.</a:t>
            </a:r>
          </a:p>
          <a:p>
            <a:r>
              <a:rPr lang="en-US">
                <a:solidFill>
                  <a:srgbClr val="234F77"/>
                </a:solidFill>
              </a:rPr>
              <a:t>	Existing </a:t>
            </a:r>
            <a:r>
              <a:rPr lang="en-US" b="1" i="1">
                <a:solidFill>
                  <a:srgbClr val="234F77"/>
                </a:solidFill>
              </a:rPr>
              <a:t>economic theory</a:t>
            </a:r>
            <a:r>
              <a:rPr lang="en-US">
                <a:solidFill>
                  <a:srgbClr val="234F77"/>
                </a:solidFill>
              </a:rPr>
              <a:t> is basically build up on the dominance of the </a:t>
            </a:r>
            <a:r>
              <a:rPr lang="en-US" b="1" i="1">
                <a:solidFill>
                  <a:srgbClr val="234F77"/>
                </a:solidFill>
              </a:rPr>
              <a:t>own utility principle</a:t>
            </a:r>
            <a:r>
              <a:rPr lang="en-US">
                <a:solidFill>
                  <a:srgbClr val="234F77"/>
                </a:solidFill>
              </a:rPr>
              <a:t>. This is a necessary, but not sufficient condition for sustainable societies. For its sustainability, society needs a long term balance by </a:t>
            </a:r>
            <a:r>
              <a:rPr lang="en-US" b="1" i="1">
                <a:solidFill>
                  <a:srgbClr val="234F77"/>
                </a:solidFill>
              </a:rPr>
              <a:t>adding the common utility principle based on the necessities of today and tomorrow. Balance of public and private utility allows harmony in a society for a longer period of time</a:t>
            </a:r>
            <a:r>
              <a:rPr lang="en-US">
                <a:solidFill>
                  <a:srgbClr val="234F77"/>
                </a:solidFill>
              </a:rPr>
              <a:t>. This is not new. It is already a fundamental component of the classical works of Adam Smith “</a:t>
            </a:r>
            <a:r>
              <a:rPr lang="en-US" b="1" i="1">
                <a:solidFill>
                  <a:srgbClr val="234F77"/>
                </a:solidFill>
              </a:rPr>
              <a:t>The Wealth of Nations</a:t>
            </a:r>
            <a:r>
              <a:rPr lang="en-US">
                <a:solidFill>
                  <a:srgbClr val="234F77"/>
                </a:solidFill>
              </a:rPr>
              <a:t>” and “</a:t>
            </a:r>
            <a:r>
              <a:rPr lang="en-US" b="1" i="1">
                <a:solidFill>
                  <a:srgbClr val="234F77"/>
                </a:solidFill>
              </a:rPr>
              <a:t>The Theory of Moral Sentiments</a:t>
            </a:r>
            <a:r>
              <a:rPr lang="en-US">
                <a:solidFill>
                  <a:srgbClr val="234F77"/>
                </a:solidFill>
              </a:rPr>
              <a:t>”. Unfortunately, most of the later developments in modern economic theory referred to the first reference, ignoring the second one. This brought </a:t>
            </a:r>
            <a:r>
              <a:rPr lang="en-US" b="1" i="1">
                <a:solidFill>
                  <a:srgbClr val="234F77"/>
                </a:solidFill>
              </a:rPr>
              <a:t>essential distortions in human behavior norms</a:t>
            </a:r>
            <a:r>
              <a:rPr lang="en-US">
                <a:solidFill>
                  <a:srgbClr val="234F77"/>
                </a:solidFill>
              </a:rPr>
              <a:t>, being directed mainly towards a society of </a:t>
            </a:r>
            <a:r>
              <a:rPr lang="en-US" b="1" i="1">
                <a:solidFill>
                  <a:srgbClr val="234F77"/>
                </a:solidFill>
              </a:rPr>
              <a:t>profit maximization</a:t>
            </a:r>
            <a:r>
              <a:rPr lang="en-US">
                <a:solidFill>
                  <a:srgbClr val="234F77"/>
                </a:solidFill>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0"/>
            <a:ext cx="10507663" cy="7561263"/>
          </a:xfrm>
          <a:prstGeom prst="rect">
            <a:avLst/>
          </a:prstGeom>
          <a:noFill/>
          <a:ln w="9525">
            <a:noFill/>
            <a:miter lim="800000"/>
            <a:headEnd/>
            <a:tailEnd/>
          </a:ln>
        </p:spPr>
      </p:pic>
      <p:sp>
        <p:nvSpPr>
          <p:cNvPr id="19458" name="TextBox 21"/>
          <p:cNvSpPr txBox="1">
            <a:spLocks noChangeArrowheads="1"/>
          </p:cNvSpPr>
          <p:nvPr/>
        </p:nvSpPr>
        <p:spPr bwMode="auto">
          <a:xfrm>
            <a:off x="504825" y="107950"/>
            <a:ext cx="9396413" cy="1762125"/>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en-US" sz="3600" b="1">
                <a:solidFill>
                  <a:srgbClr val="234F77"/>
                </a:solidFill>
              </a:rPr>
              <a:t>CLUB OF SOPHIA </a:t>
            </a:r>
            <a:endParaRPr lang="en-US" sz="3600">
              <a:solidFill>
                <a:srgbClr val="234F77"/>
              </a:solidFill>
            </a:endParaRPr>
          </a:p>
          <a:p>
            <a:pPr algn="ctr"/>
            <a:r>
              <a:rPr lang="en-US" sz="3600" b="1">
                <a:solidFill>
                  <a:srgbClr val="234F77"/>
                </a:solidFill>
              </a:rPr>
              <a:t>MISSION</a:t>
            </a:r>
            <a:endParaRPr lang="bg-BG" sz="3600" b="1">
              <a:solidFill>
                <a:srgbClr val="234F77"/>
              </a:solidFill>
            </a:endParaRPr>
          </a:p>
        </p:txBody>
      </p:sp>
      <p:pic>
        <p:nvPicPr>
          <p:cNvPr id="19459" name="Picture 9"/>
          <p:cNvPicPr>
            <a:picLocks noChangeAspect="1"/>
          </p:cNvPicPr>
          <p:nvPr/>
        </p:nvPicPr>
        <p:blipFill>
          <a:blip r:embed="rId3"/>
          <a:srcRect/>
          <a:stretch>
            <a:fillRect/>
          </a:stretch>
        </p:blipFill>
        <p:spPr bwMode="auto">
          <a:xfrm>
            <a:off x="179388" y="4860925"/>
            <a:ext cx="3314700" cy="2082800"/>
          </a:xfrm>
          <a:prstGeom prst="rect">
            <a:avLst/>
          </a:prstGeom>
          <a:noFill/>
          <a:ln w="9525">
            <a:noFill/>
            <a:miter lim="800000"/>
            <a:headEnd/>
            <a:tailEnd/>
          </a:ln>
        </p:spPr>
      </p:pic>
      <p:sp>
        <p:nvSpPr>
          <p:cNvPr id="19460" name="TextBox 7"/>
          <p:cNvSpPr txBox="1">
            <a:spLocks noChangeArrowheads="1"/>
          </p:cNvSpPr>
          <p:nvPr/>
        </p:nvSpPr>
        <p:spPr bwMode="auto">
          <a:xfrm>
            <a:off x="3455988" y="1620838"/>
            <a:ext cx="6985000" cy="336550"/>
          </a:xfrm>
          <a:prstGeom prst="rect">
            <a:avLst/>
          </a:prstGeom>
          <a:noFill/>
          <a:ln w="9525">
            <a:noFill/>
            <a:miter lim="800000"/>
            <a:headEnd/>
            <a:tailEnd/>
          </a:ln>
        </p:spPr>
        <p:txBody>
          <a:bodyPr>
            <a:spAutoFit/>
          </a:bodyPr>
          <a:lstStyle/>
          <a:p>
            <a:pPr algn="just"/>
            <a:endParaRPr lang="bg-BG" sz="1600">
              <a:solidFill>
                <a:srgbClr val="234F77"/>
              </a:solidFill>
            </a:endParaRPr>
          </a:p>
        </p:txBody>
      </p:sp>
      <p:sp>
        <p:nvSpPr>
          <p:cNvPr id="19461" name="TextBox 7"/>
          <p:cNvSpPr txBox="1">
            <a:spLocks noChangeArrowheads="1"/>
          </p:cNvSpPr>
          <p:nvPr/>
        </p:nvSpPr>
        <p:spPr bwMode="auto">
          <a:xfrm>
            <a:off x="3492500" y="1981200"/>
            <a:ext cx="6696075" cy="4981575"/>
          </a:xfrm>
          <a:prstGeom prst="rect">
            <a:avLst/>
          </a:prstGeom>
          <a:noFill/>
          <a:ln w="9525">
            <a:noFill/>
            <a:miter lim="800000"/>
            <a:headEnd/>
            <a:tailEnd/>
          </a:ln>
        </p:spPr>
        <p:txBody>
          <a:bodyPr>
            <a:spAutoFit/>
          </a:bodyPr>
          <a:lstStyle/>
          <a:p>
            <a:pPr algn="just"/>
            <a:r>
              <a:rPr lang="en-US" sz="1600">
                <a:solidFill>
                  <a:srgbClr val="234F77"/>
                </a:solidFill>
              </a:rPr>
              <a:t>	Currently, </a:t>
            </a:r>
            <a:r>
              <a:rPr lang="en-US" sz="1600" b="1" i="1">
                <a:solidFill>
                  <a:srgbClr val="234F77"/>
                </a:solidFill>
              </a:rPr>
              <a:t>theoretical developments</a:t>
            </a:r>
            <a:r>
              <a:rPr lang="en-US" sz="1600">
                <a:solidFill>
                  <a:srgbClr val="234F77"/>
                </a:solidFill>
              </a:rPr>
              <a:t>, mainly in </a:t>
            </a:r>
            <a:r>
              <a:rPr lang="en-US" sz="1600" b="1" i="1">
                <a:solidFill>
                  <a:srgbClr val="234F77"/>
                </a:solidFill>
              </a:rPr>
              <a:t>Institutional Economics</a:t>
            </a:r>
            <a:r>
              <a:rPr lang="en-US" sz="1600">
                <a:solidFill>
                  <a:srgbClr val="234F77"/>
                </a:solidFill>
              </a:rPr>
              <a:t> are concerned with </a:t>
            </a:r>
            <a:r>
              <a:rPr lang="en-US" sz="1600" b="1" i="1">
                <a:solidFill>
                  <a:srgbClr val="234F77"/>
                </a:solidFill>
              </a:rPr>
              <a:t>rules and behavior norms in human society</a:t>
            </a:r>
            <a:r>
              <a:rPr lang="en-US" sz="1600">
                <a:solidFill>
                  <a:srgbClr val="234F77"/>
                </a:solidFill>
              </a:rPr>
              <a:t>.</a:t>
            </a:r>
          </a:p>
          <a:p>
            <a:pPr algn="just"/>
            <a:r>
              <a:rPr lang="en-US" sz="1600">
                <a:solidFill>
                  <a:srgbClr val="234F77"/>
                </a:solidFill>
              </a:rPr>
              <a:t>	In the recent past, we were able to recognize tendencies like </a:t>
            </a:r>
            <a:r>
              <a:rPr lang="en-US" sz="1600" b="1" i="1">
                <a:solidFill>
                  <a:srgbClr val="234F77"/>
                </a:solidFill>
              </a:rPr>
              <a:t>Good Corporate Governance, Corporate Social Responsibility, Social Entrepreneurship, </a:t>
            </a:r>
            <a:r>
              <a:rPr lang="en-US" sz="1600">
                <a:solidFill>
                  <a:srgbClr val="234F77"/>
                </a:solidFill>
              </a:rPr>
              <a:t>approaching </a:t>
            </a:r>
            <a:r>
              <a:rPr lang="en-US" sz="1600" b="1" i="1">
                <a:solidFill>
                  <a:srgbClr val="234F77"/>
                </a:solidFill>
              </a:rPr>
              <a:t>common values of human society</a:t>
            </a:r>
            <a:r>
              <a:rPr lang="en-US" sz="1600">
                <a:solidFill>
                  <a:srgbClr val="234F77"/>
                </a:solidFill>
              </a:rPr>
              <a:t>. </a:t>
            </a:r>
          </a:p>
          <a:p>
            <a:pPr algn="just"/>
            <a:endParaRPr lang="en-US" sz="1600">
              <a:solidFill>
                <a:srgbClr val="234F77"/>
              </a:solidFill>
            </a:endParaRPr>
          </a:p>
          <a:p>
            <a:pPr algn="just"/>
            <a:r>
              <a:rPr lang="en-US" sz="1600">
                <a:solidFill>
                  <a:srgbClr val="234F77"/>
                </a:solidFill>
              </a:rPr>
              <a:t>	</a:t>
            </a:r>
            <a:r>
              <a:rPr lang="en-US" sz="1600" b="1" i="1">
                <a:solidFill>
                  <a:srgbClr val="234F77"/>
                </a:solidFill>
              </a:rPr>
              <a:t>Club of Sophia</a:t>
            </a:r>
            <a:r>
              <a:rPr lang="en-US" sz="1600">
                <a:solidFill>
                  <a:srgbClr val="234F77"/>
                </a:solidFill>
              </a:rPr>
              <a:t> is a forum addressing those, who accept a </a:t>
            </a:r>
            <a:r>
              <a:rPr lang="en-US" sz="1600" b="1" i="1">
                <a:solidFill>
                  <a:srgbClr val="234F77"/>
                </a:solidFill>
              </a:rPr>
              <a:t>value system based on harmony of nature and society, on harmony of individual and common values</a:t>
            </a:r>
            <a:r>
              <a:rPr lang="en-US" sz="1600">
                <a:solidFill>
                  <a:srgbClr val="234F77"/>
                </a:solidFill>
              </a:rPr>
              <a:t>,</a:t>
            </a:r>
            <a:r>
              <a:rPr lang="en-US" sz="1600" b="1" i="1">
                <a:solidFill>
                  <a:srgbClr val="234F77"/>
                </a:solidFill>
              </a:rPr>
              <a:t> balancing public and private utilities without ignoring the needs of efficiency.</a:t>
            </a:r>
            <a:r>
              <a:rPr lang="en-US" sz="1600">
                <a:solidFill>
                  <a:srgbClr val="234F77"/>
                </a:solidFill>
              </a:rPr>
              <a:t> This harmony incorporates </a:t>
            </a:r>
            <a:r>
              <a:rPr lang="en-US" sz="1600" b="1" i="1">
                <a:solidFill>
                  <a:srgbClr val="234F77"/>
                </a:solidFill>
              </a:rPr>
              <a:t>ancient societies’ wisdom</a:t>
            </a:r>
            <a:r>
              <a:rPr lang="en-US" sz="1600">
                <a:solidFill>
                  <a:srgbClr val="234F77"/>
                </a:solidFill>
              </a:rPr>
              <a:t>. </a:t>
            </a:r>
          </a:p>
          <a:p>
            <a:pPr algn="just"/>
            <a:endParaRPr lang="en-US" sz="1600" b="1" i="1">
              <a:solidFill>
                <a:srgbClr val="234F77"/>
              </a:solidFill>
            </a:endParaRPr>
          </a:p>
          <a:p>
            <a:pPr algn="just"/>
            <a:r>
              <a:rPr lang="en-US" sz="1600" b="1" i="1">
                <a:solidFill>
                  <a:srgbClr val="234F77"/>
                </a:solidFill>
              </a:rPr>
              <a:t>	Sophia</a:t>
            </a:r>
            <a:r>
              <a:rPr lang="en-US" sz="1600">
                <a:solidFill>
                  <a:srgbClr val="234F77"/>
                </a:solidFill>
              </a:rPr>
              <a:t> is </a:t>
            </a:r>
            <a:r>
              <a:rPr lang="en-US" sz="1600" b="1" i="1">
                <a:solidFill>
                  <a:srgbClr val="234F77"/>
                </a:solidFill>
              </a:rPr>
              <a:t>wisdom</a:t>
            </a:r>
            <a:r>
              <a:rPr lang="en-US" sz="1600">
                <a:solidFill>
                  <a:srgbClr val="234F77"/>
                </a:solidFill>
              </a:rPr>
              <a:t>.</a:t>
            </a:r>
          </a:p>
          <a:p>
            <a:pPr algn="just"/>
            <a:endParaRPr lang="en-US" sz="1600" b="1" i="1">
              <a:solidFill>
                <a:srgbClr val="234F77"/>
              </a:solidFill>
            </a:endParaRPr>
          </a:p>
          <a:p>
            <a:pPr algn="just"/>
            <a:r>
              <a:rPr lang="en-US" sz="1600" b="1" i="1">
                <a:solidFill>
                  <a:srgbClr val="234F77"/>
                </a:solidFill>
              </a:rPr>
              <a:t>	Club of Sophia is for those, who like to live worldwide in a wise society. Wise society is synergistically sustainable in its three aspects:</a:t>
            </a:r>
            <a:r>
              <a:rPr lang="en-US" sz="1600">
                <a:solidFill>
                  <a:srgbClr val="234F77"/>
                </a:solidFill>
              </a:rPr>
              <a:t> </a:t>
            </a:r>
            <a:r>
              <a:rPr lang="en-US" sz="1600" b="1" i="1">
                <a:solidFill>
                  <a:srgbClr val="234F77"/>
                </a:solidFill>
              </a:rPr>
              <a:t>ecological, economic and social</a:t>
            </a:r>
            <a:r>
              <a:rPr lang="en-US" sz="1600">
                <a:solidFill>
                  <a:srgbClr val="234F77"/>
                </a:solidFill>
              </a:rPr>
              <a:t>. We do not wait for the Prophet. </a:t>
            </a:r>
            <a:r>
              <a:rPr lang="en-US" sz="1600" b="1" i="1">
                <a:solidFill>
                  <a:srgbClr val="234F77"/>
                </a:solidFill>
              </a:rPr>
              <a:t>The communicating, feeling and creating human society is the Prophet. We do not only recognize problems, we suggest solutions. We would like to promote an interdisciplinary science movement towards a science for a global sustainability – with a strong and efficient transfer to practical users.</a:t>
            </a:r>
            <a:endParaRPr lang="en-US" sz="1600">
              <a:solidFill>
                <a:srgbClr val="234F77"/>
              </a:solidFill>
            </a:endParaRPr>
          </a:p>
        </p:txBody>
      </p:sp>
      <p:pic>
        <p:nvPicPr>
          <p:cNvPr id="8" name="Picture 21" descr="S_Logo_PMS_def20sept2012"/>
          <p:cNvPicPr>
            <a:picLocks noChangeAspect="1" noChangeArrowheads="1"/>
          </p:cNvPicPr>
          <p:nvPr/>
        </p:nvPicPr>
        <p:blipFill>
          <a:blip r:embed="rId4"/>
          <a:srcRect/>
          <a:stretch>
            <a:fillRect/>
          </a:stretch>
        </p:blipFill>
        <p:spPr bwMode="auto">
          <a:xfrm>
            <a:off x="255485" y="1264244"/>
            <a:ext cx="3076142" cy="347732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0"/>
            <a:ext cx="10507663" cy="7561263"/>
          </a:xfrm>
          <a:prstGeom prst="rect">
            <a:avLst/>
          </a:prstGeom>
          <a:noFill/>
          <a:ln w="9525">
            <a:noFill/>
            <a:miter lim="800000"/>
            <a:headEnd/>
            <a:tailEnd/>
          </a:ln>
        </p:spPr>
      </p:pic>
      <p:sp>
        <p:nvSpPr>
          <p:cNvPr id="20482" name="TextBox 21"/>
          <p:cNvSpPr txBox="1">
            <a:spLocks noChangeArrowheads="1"/>
          </p:cNvSpPr>
          <p:nvPr/>
        </p:nvSpPr>
        <p:spPr bwMode="auto">
          <a:xfrm>
            <a:off x="504825" y="107950"/>
            <a:ext cx="9396413" cy="1547813"/>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endParaRPr lang="bg-BG" b="1">
              <a:solidFill>
                <a:srgbClr val="234F77"/>
              </a:solidFill>
            </a:endParaRPr>
          </a:p>
        </p:txBody>
      </p:sp>
      <p:sp>
        <p:nvSpPr>
          <p:cNvPr id="20483" name="TextBox 7"/>
          <p:cNvSpPr txBox="1">
            <a:spLocks noChangeArrowheads="1"/>
          </p:cNvSpPr>
          <p:nvPr/>
        </p:nvSpPr>
        <p:spPr bwMode="auto">
          <a:xfrm>
            <a:off x="612775" y="4429125"/>
            <a:ext cx="9432925" cy="336550"/>
          </a:xfrm>
          <a:prstGeom prst="rect">
            <a:avLst/>
          </a:prstGeom>
          <a:noFill/>
          <a:ln w="9525">
            <a:noFill/>
            <a:miter lim="800000"/>
            <a:headEnd/>
            <a:tailEnd/>
          </a:ln>
        </p:spPr>
        <p:txBody>
          <a:bodyPr>
            <a:spAutoFit/>
          </a:bodyPr>
          <a:lstStyle/>
          <a:p>
            <a:pPr algn="just">
              <a:spcAft>
                <a:spcPts val="1200"/>
              </a:spcAft>
              <a:buFontTx/>
              <a:buAutoNum type="arabicPeriod"/>
            </a:pPr>
            <a:endParaRPr lang="bg-BG" sz="1600" b="1">
              <a:solidFill>
                <a:srgbClr val="234F77"/>
              </a:solidFill>
            </a:endParaRPr>
          </a:p>
        </p:txBody>
      </p:sp>
      <p:pic>
        <p:nvPicPr>
          <p:cNvPr id="20484" name="Picture 12"/>
          <p:cNvPicPr>
            <a:picLocks noChangeAspect="1"/>
          </p:cNvPicPr>
          <p:nvPr/>
        </p:nvPicPr>
        <p:blipFill>
          <a:blip r:embed="rId3"/>
          <a:srcRect/>
          <a:stretch>
            <a:fillRect/>
          </a:stretch>
        </p:blipFill>
        <p:spPr bwMode="auto">
          <a:xfrm>
            <a:off x="4716463" y="2052638"/>
            <a:ext cx="4627562" cy="2906712"/>
          </a:xfrm>
          <a:prstGeom prst="rect">
            <a:avLst/>
          </a:prstGeom>
          <a:noFill/>
          <a:ln w="9525">
            <a:noFill/>
            <a:miter lim="800000"/>
            <a:headEnd/>
            <a:tailEnd/>
          </a:ln>
        </p:spPr>
      </p:pic>
      <p:sp>
        <p:nvSpPr>
          <p:cNvPr id="19461" name="Text Box 11"/>
          <p:cNvSpPr txBox="1">
            <a:spLocks noChangeArrowheads="1"/>
          </p:cNvSpPr>
          <p:nvPr/>
        </p:nvSpPr>
        <p:spPr bwMode="auto">
          <a:xfrm>
            <a:off x="539750" y="5364163"/>
            <a:ext cx="9720263" cy="2062162"/>
          </a:xfrm>
          <a:prstGeom prst="rect">
            <a:avLst/>
          </a:prstGeom>
          <a:noFill/>
          <a:ln w="9525">
            <a:noFill/>
            <a:miter lim="800000"/>
            <a:headEnd/>
            <a:tailEnd/>
          </a:ln>
        </p:spPr>
        <p:txBody>
          <a:bodyPr>
            <a:spAutoFit/>
          </a:bodyPr>
          <a:lstStyle/>
          <a:p>
            <a:pPr algn="ctr">
              <a:spcBef>
                <a:spcPct val="50000"/>
              </a:spcBef>
              <a:defRPr/>
            </a:pPr>
            <a:r>
              <a:rPr lang="en-US" sz="3200" b="1" dirty="0">
                <a:solidFill>
                  <a:srgbClr val="234F77"/>
                </a:solidFill>
                <a:latin typeface="+mn-lt"/>
              </a:rPr>
              <a:t>MAIN STREAMS OF THE FORUM</a:t>
            </a:r>
          </a:p>
          <a:p>
            <a:pPr algn="ctr">
              <a:defRPr/>
            </a:pPr>
            <a:r>
              <a:rPr lang="en-US" sz="2400" b="1" dirty="0">
                <a:solidFill>
                  <a:srgbClr val="234F77"/>
                </a:solidFill>
                <a:latin typeface="+mn-lt"/>
              </a:rPr>
              <a:t>I. </a:t>
            </a:r>
            <a:r>
              <a:rPr lang="bg-BG" sz="2400" b="1" dirty="0">
                <a:solidFill>
                  <a:srgbClr val="234F77"/>
                </a:solidFill>
                <a:latin typeface="+mn-lt"/>
              </a:rPr>
              <a:t>Economic theory of sustainability in societies and business</a:t>
            </a:r>
            <a:endParaRPr lang="en-US" sz="2400" b="1" dirty="0">
              <a:solidFill>
                <a:srgbClr val="234F77"/>
              </a:solidFill>
              <a:latin typeface="+mn-lt"/>
            </a:endParaRPr>
          </a:p>
          <a:p>
            <a:pPr algn="ctr">
              <a:defRPr/>
            </a:pPr>
            <a:r>
              <a:rPr lang="en-US" sz="2400" b="1" dirty="0">
                <a:solidFill>
                  <a:srgbClr val="234F77"/>
                </a:solidFill>
                <a:latin typeface="+mn-lt"/>
              </a:rPr>
              <a:t>II. </a:t>
            </a:r>
            <a:r>
              <a:rPr lang="bg-BG" sz="2400" b="1" dirty="0">
                <a:solidFill>
                  <a:srgbClr val="234F77"/>
                </a:solidFill>
                <a:latin typeface="+mn-lt"/>
              </a:rPr>
              <a:t>Sustainable entrepreneurial behavior and its framework</a:t>
            </a:r>
            <a:endParaRPr lang="en-US" sz="2400" b="1" dirty="0">
              <a:solidFill>
                <a:srgbClr val="234F77"/>
              </a:solidFill>
              <a:latin typeface="+mn-lt"/>
            </a:endParaRPr>
          </a:p>
          <a:p>
            <a:pPr algn="ctr">
              <a:defRPr/>
            </a:pPr>
            <a:r>
              <a:rPr lang="en-US" sz="2400" b="1" dirty="0">
                <a:solidFill>
                  <a:srgbClr val="234F77"/>
                </a:solidFill>
                <a:latin typeface="+mn-lt"/>
              </a:rPr>
              <a:t>III. </a:t>
            </a:r>
            <a:r>
              <a:rPr lang="bg-BG" sz="2400" b="1" dirty="0">
                <a:solidFill>
                  <a:srgbClr val="234F77"/>
                </a:solidFill>
                <a:latin typeface="+mn-lt"/>
              </a:rPr>
              <a:t>Implementation and optimisation of sustainable developments</a:t>
            </a:r>
            <a:r>
              <a:rPr lang="en-US" sz="2400" b="1" dirty="0">
                <a:solidFill>
                  <a:srgbClr val="234F77"/>
                </a:solidFill>
                <a:latin typeface="+mn-lt"/>
              </a:rPr>
              <a:t> </a:t>
            </a:r>
          </a:p>
          <a:p>
            <a:pPr algn="ctr">
              <a:defRPr/>
            </a:pPr>
            <a:r>
              <a:rPr lang="en-US" sz="2400" b="1" dirty="0">
                <a:solidFill>
                  <a:srgbClr val="234F77"/>
                </a:solidFill>
                <a:latin typeface="+mn-lt"/>
              </a:rPr>
              <a:t>IV. </a:t>
            </a:r>
            <a:r>
              <a:rPr lang="bg-BG" sz="2400" b="1" dirty="0">
                <a:solidFill>
                  <a:srgbClr val="234F77"/>
                </a:solidFill>
                <a:latin typeface="+mn-lt"/>
              </a:rPr>
              <a:t>Education and training for sustainable developments</a:t>
            </a:r>
          </a:p>
        </p:txBody>
      </p:sp>
      <p:pic>
        <p:nvPicPr>
          <p:cNvPr id="8" name="Picture 21" descr="S_Logo_PMS_def20sept2012"/>
          <p:cNvPicPr>
            <a:picLocks noChangeAspect="1" noChangeArrowheads="1"/>
          </p:cNvPicPr>
          <p:nvPr/>
        </p:nvPicPr>
        <p:blipFill>
          <a:blip r:embed="rId4"/>
          <a:srcRect/>
          <a:stretch>
            <a:fillRect/>
          </a:stretch>
        </p:blipFill>
        <p:spPr bwMode="auto">
          <a:xfrm>
            <a:off x="560175" y="1764407"/>
            <a:ext cx="3076143" cy="34773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323850" y="0"/>
            <a:ext cx="10507663" cy="7561263"/>
          </a:xfrm>
          <a:prstGeom prst="rect">
            <a:avLst/>
          </a:prstGeom>
          <a:noFill/>
          <a:ln w="9525">
            <a:noFill/>
            <a:miter lim="800000"/>
            <a:headEnd/>
            <a:tailEnd/>
          </a:ln>
        </p:spPr>
      </p:pic>
      <p:sp>
        <p:nvSpPr>
          <p:cNvPr id="21506" name="TextBox 21"/>
          <p:cNvSpPr txBox="1">
            <a:spLocks noChangeArrowheads="1"/>
          </p:cNvSpPr>
          <p:nvPr/>
        </p:nvSpPr>
        <p:spPr bwMode="auto">
          <a:xfrm>
            <a:off x="504825" y="107950"/>
            <a:ext cx="9396413" cy="1547813"/>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endParaRPr lang="bg-BG" b="1">
              <a:solidFill>
                <a:srgbClr val="234F77"/>
              </a:solidFill>
            </a:endParaRPr>
          </a:p>
        </p:txBody>
      </p:sp>
      <p:sp>
        <p:nvSpPr>
          <p:cNvPr id="21507" name="TextBox 7"/>
          <p:cNvSpPr txBox="1">
            <a:spLocks noChangeArrowheads="1"/>
          </p:cNvSpPr>
          <p:nvPr/>
        </p:nvSpPr>
        <p:spPr bwMode="auto">
          <a:xfrm>
            <a:off x="179388" y="4173538"/>
            <a:ext cx="10082212" cy="3387725"/>
          </a:xfrm>
          <a:prstGeom prst="rect">
            <a:avLst/>
          </a:prstGeom>
          <a:noFill/>
          <a:ln w="9525">
            <a:noFill/>
            <a:miter lim="800000"/>
            <a:headEnd/>
            <a:tailEnd/>
          </a:ln>
        </p:spPr>
        <p:txBody>
          <a:bodyPr>
            <a:spAutoFit/>
          </a:bodyPr>
          <a:lstStyle/>
          <a:p>
            <a:r>
              <a:rPr lang="en-US" b="1">
                <a:solidFill>
                  <a:srgbClr val="234F77"/>
                </a:solidFill>
              </a:rPr>
              <a:t>	Participants can submit papers for short (15 min) presentation or a keynote speech (30 min) in a stream. Participants can suggest streams as well. Suggested streams, so far:</a:t>
            </a:r>
            <a:endParaRPr lang="en-US" b="1" i="1">
              <a:solidFill>
                <a:srgbClr val="234F77"/>
              </a:solidFill>
            </a:endParaRPr>
          </a:p>
          <a:p>
            <a:r>
              <a:rPr lang="en-US" b="1" i="1">
                <a:solidFill>
                  <a:srgbClr val="234F77"/>
                </a:solidFill>
              </a:rPr>
              <a:t>I. </a:t>
            </a:r>
            <a:r>
              <a:rPr lang="bg-BG" b="1" i="1">
                <a:solidFill>
                  <a:srgbClr val="234F77"/>
                </a:solidFill>
              </a:rPr>
              <a:t>Economic theory of sustainability in societies and business</a:t>
            </a:r>
            <a:endParaRPr lang="en-US">
              <a:solidFill>
                <a:srgbClr val="234F77"/>
              </a:solidFill>
            </a:endParaRPr>
          </a:p>
          <a:p>
            <a:r>
              <a:rPr lang="en-US" b="1">
                <a:solidFill>
                  <a:srgbClr val="234F77"/>
                </a:solidFill>
              </a:rPr>
              <a:t>S11. Clusters, Flows, and Economic Performance in a Sustainable Economic System (George Chobanov)</a:t>
            </a:r>
          </a:p>
          <a:p>
            <a:r>
              <a:rPr lang="en-US" b="1">
                <a:solidFill>
                  <a:srgbClr val="234F77"/>
                </a:solidFill>
              </a:rPr>
              <a:t>S12. Sustainability of Eco-Efficiency and Eco-Innovations (Joachim Schwalbach)</a:t>
            </a:r>
            <a:endParaRPr lang="en-US" b="1" i="1">
              <a:solidFill>
                <a:srgbClr val="234F77"/>
              </a:solidFill>
            </a:endParaRPr>
          </a:p>
          <a:p>
            <a:r>
              <a:rPr lang="en-US" b="1" i="1">
                <a:solidFill>
                  <a:srgbClr val="234F77"/>
                </a:solidFill>
              </a:rPr>
              <a:t>II.</a:t>
            </a:r>
            <a:r>
              <a:rPr lang="bg-BG" b="1" i="1">
                <a:solidFill>
                  <a:srgbClr val="234F77"/>
                </a:solidFill>
              </a:rPr>
              <a:t> Sustainable entrepreneurial behavior and its framework</a:t>
            </a:r>
            <a:endParaRPr lang="en-US" b="1">
              <a:solidFill>
                <a:srgbClr val="234F77"/>
              </a:solidFill>
            </a:endParaRPr>
          </a:p>
          <a:p>
            <a:r>
              <a:rPr lang="en-US" b="1">
                <a:solidFill>
                  <a:srgbClr val="234F77"/>
                </a:solidFill>
              </a:rPr>
              <a:t>S21. </a:t>
            </a:r>
          </a:p>
          <a:p>
            <a:r>
              <a:rPr lang="en-US" b="1" i="1">
                <a:solidFill>
                  <a:srgbClr val="234F77"/>
                </a:solidFill>
              </a:rPr>
              <a:t>III. </a:t>
            </a:r>
            <a:r>
              <a:rPr lang="bg-BG" b="1" i="1">
                <a:solidFill>
                  <a:srgbClr val="234F77"/>
                </a:solidFill>
              </a:rPr>
              <a:t>Implementation and optimisation of sustainable developments </a:t>
            </a:r>
            <a:endParaRPr lang="en-US">
              <a:solidFill>
                <a:srgbClr val="234F77"/>
              </a:solidFill>
            </a:endParaRPr>
          </a:p>
          <a:p>
            <a:r>
              <a:rPr lang="en-US" b="1">
                <a:solidFill>
                  <a:srgbClr val="234F77"/>
                </a:solidFill>
              </a:rPr>
              <a:t>S31. The Power of </a:t>
            </a:r>
            <a:r>
              <a:rPr lang="bg-BG" b="1">
                <a:solidFill>
                  <a:srgbClr val="234F77"/>
                </a:solidFill>
              </a:rPr>
              <a:t> </a:t>
            </a:r>
            <a:r>
              <a:rPr lang="en-US" b="1">
                <a:solidFill>
                  <a:srgbClr val="234F77"/>
                </a:solidFill>
              </a:rPr>
              <a:t>Consumers as Central Element of the Global Turnaround </a:t>
            </a:r>
            <a:r>
              <a:rPr lang="en-US">
                <a:solidFill>
                  <a:srgbClr val="234F77"/>
                </a:solidFill>
              </a:rPr>
              <a:t>(</a:t>
            </a:r>
            <a:r>
              <a:rPr lang="bg-BG" b="1">
                <a:solidFill>
                  <a:srgbClr val="234F77"/>
                </a:solidFill>
              </a:rPr>
              <a:t>Dieter Flämig</a:t>
            </a:r>
            <a:r>
              <a:rPr lang="en-US" b="1">
                <a:solidFill>
                  <a:srgbClr val="234F77"/>
                </a:solidFill>
              </a:rPr>
              <a:t>)</a:t>
            </a:r>
            <a:r>
              <a:rPr lang="bg-BG" b="1">
                <a:solidFill>
                  <a:srgbClr val="234F77"/>
                </a:solidFill>
              </a:rPr>
              <a:t>.</a:t>
            </a:r>
            <a:endParaRPr lang="en-US" b="1">
              <a:solidFill>
                <a:srgbClr val="234F77"/>
              </a:solidFill>
            </a:endParaRPr>
          </a:p>
          <a:p>
            <a:r>
              <a:rPr lang="en-US" b="1">
                <a:solidFill>
                  <a:srgbClr val="234F77"/>
                </a:solidFill>
              </a:rPr>
              <a:t>IV.</a:t>
            </a:r>
            <a:r>
              <a:rPr lang="en-US">
                <a:solidFill>
                  <a:srgbClr val="234F77"/>
                </a:solidFill>
              </a:rPr>
              <a:t> </a:t>
            </a:r>
            <a:r>
              <a:rPr lang="bg-BG" b="1" i="1">
                <a:solidFill>
                  <a:srgbClr val="234F77"/>
                </a:solidFill>
              </a:rPr>
              <a:t>Education and training for sustainable developments.</a:t>
            </a:r>
            <a:endParaRPr lang="en-US" b="1" i="1">
              <a:solidFill>
                <a:srgbClr val="234F77"/>
              </a:solidFill>
            </a:endParaRPr>
          </a:p>
          <a:p>
            <a:r>
              <a:rPr lang="en-US" b="1" i="1">
                <a:solidFill>
                  <a:srgbClr val="234F77"/>
                </a:solidFill>
              </a:rPr>
              <a:t>S41. Doctoral Academy in Sustainable Development Management (</a:t>
            </a:r>
            <a:r>
              <a:rPr lang="en-US" b="1">
                <a:solidFill>
                  <a:srgbClr val="234F77"/>
                </a:solidFill>
              </a:rPr>
              <a:t>Joachim Schwalbach,</a:t>
            </a:r>
            <a:r>
              <a:rPr lang="en-US"/>
              <a:t> </a:t>
            </a:r>
            <a:r>
              <a:rPr lang="en-US" b="1" i="1">
                <a:solidFill>
                  <a:srgbClr val="234F77"/>
                </a:solidFill>
              </a:rPr>
              <a:t>Alexander Nikolov, Henrik Egbert)</a:t>
            </a:r>
          </a:p>
        </p:txBody>
      </p:sp>
      <p:pic>
        <p:nvPicPr>
          <p:cNvPr id="21508" name="Picture 12"/>
          <p:cNvPicPr>
            <a:picLocks noChangeAspect="1"/>
          </p:cNvPicPr>
          <p:nvPr/>
        </p:nvPicPr>
        <p:blipFill>
          <a:blip r:embed="rId3"/>
          <a:srcRect/>
          <a:stretch>
            <a:fillRect/>
          </a:stretch>
        </p:blipFill>
        <p:spPr bwMode="auto">
          <a:xfrm>
            <a:off x="7885113" y="1331913"/>
            <a:ext cx="2335212" cy="1466850"/>
          </a:xfrm>
          <a:prstGeom prst="rect">
            <a:avLst/>
          </a:prstGeom>
          <a:noFill/>
          <a:ln w="9525">
            <a:noFill/>
            <a:miter lim="800000"/>
            <a:headEnd/>
            <a:tailEnd/>
          </a:ln>
        </p:spPr>
      </p:pic>
      <p:sp>
        <p:nvSpPr>
          <p:cNvPr id="21509" name="Text Box 11"/>
          <p:cNvSpPr txBox="1">
            <a:spLocks noChangeArrowheads="1"/>
          </p:cNvSpPr>
          <p:nvPr/>
        </p:nvSpPr>
        <p:spPr bwMode="auto">
          <a:xfrm>
            <a:off x="2484438" y="1692275"/>
            <a:ext cx="4176712" cy="431800"/>
          </a:xfrm>
          <a:prstGeom prst="rect">
            <a:avLst/>
          </a:prstGeom>
          <a:noFill/>
          <a:ln w="9525">
            <a:noFill/>
            <a:miter lim="800000"/>
            <a:headEnd/>
            <a:tailEnd/>
          </a:ln>
        </p:spPr>
        <p:txBody>
          <a:bodyPr lIns="41148" tIns="41148" rIns="41148" bIns="41148"/>
          <a:lstStyle/>
          <a:p>
            <a:pPr algn="ctr"/>
            <a:r>
              <a:rPr lang="en-US" sz="2800" b="1">
                <a:solidFill>
                  <a:srgbClr val="234F77"/>
                </a:solidFill>
                <a:latin typeface="Gill Sans MT" pitchFamily="34" charset="0"/>
              </a:rPr>
              <a:t>PAPERS SUBMISSION</a:t>
            </a:r>
            <a:endParaRPr lang="en-US" sz="2800">
              <a:solidFill>
                <a:srgbClr val="234F77"/>
              </a:solidFill>
              <a:latin typeface="Arial" charset="0"/>
            </a:endParaRPr>
          </a:p>
        </p:txBody>
      </p:sp>
      <p:sp>
        <p:nvSpPr>
          <p:cNvPr id="21510" name="Text Box 7"/>
          <p:cNvSpPr txBox="1">
            <a:spLocks noChangeArrowheads="1"/>
          </p:cNvSpPr>
          <p:nvPr/>
        </p:nvSpPr>
        <p:spPr bwMode="auto">
          <a:xfrm>
            <a:off x="1547813" y="2916238"/>
            <a:ext cx="9145587" cy="1296987"/>
          </a:xfrm>
          <a:prstGeom prst="rect">
            <a:avLst/>
          </a:prstGeom>
          <a:noFill/>
          <a:ln w="9525">
            <a:noFill/>
            <a:miter lim="800000"/>
            <a:headEnd/>
            <a:tailEnd/>
          </a:ln>
        </p:spPr>
        <p:txBody>
          <a:bodyPr lIns="41148" tIns="41148" rIns="41148" bIns="41148"/>
          <a:lstStyle/>
          <a:p>
            <a:r>
              <a:rPr lang="en-US" b="1">
                <a:solidFill>
                  <a:srgbClr val="234F77"/>
                </a:solidFill>
                <a:latin typeface="Gill Sans MT" pitchFamily="34" charset="0"/>
              </a:rPr>
              <a:t>Proposals for contributions</a:t>
            </a:r>
            <a:r>
              <a:rPr lang="en-US" b="1" i="1">
                <a:solidFill>
                  <a:srgbClr val="234F77"/>
                </a:solidFill>
                <a:latin typeface="Gill Sans MT" pitchFamily="34" charset="0"/>
              </a:rPr>
              <a:t> </a:t>
            </a:r>
            <a:r>
              <a:rPr lang="en-US">
                <a:solidFill>
                  <a:srgbClr val="234F77"/>
                </a:solidFill>
                <a:latin typeface="Gill Sans MT" pitchFamily="34" charset="0"/>
              </a:rPr>
              <a:t>have to be sent</a:t>
            </a:r>
            <a:r>
              <a:rPr lang="en-US" b="1" i="1">
                <a:solidFill>
                  <a:srgbClr val="234F77"/>
                </a:solidFill>
                <a:latin typeface="Gill Sans MT" pitchFamily="34" charset="0"/>
              </a:rPr>
              <a:t> before August 30, 2013 </a:t>
            </a:r>
          </a:p>
          <a:p>
            <a:r>
              <a:rPr lang="en-US" b="1">
                <a:solidFill>
                  <a:srgbClr val="234F77"/>
                </a:solidFill>
              </a:rPr>
              <a:t>Full text submission</a:t>
            </a:r>
            <a:r>
              <a:rPr lang="en-US" b="1" i="1">
                <a:solidFill>
                  <a:srgbClr val="234F77"/>
                </a:solidFill>
              </a:rPr>
              <a:t>: September 30, 2013</a:t>
            </a:r>
          </a:p>
          <a:p>
            <a:r>
              <a:rPr lang="en-US" b="1">
                <a:solidFill>
                  <a:srgbClr val="234F77"/>
                </a:solidFill>
              </a:rPr>
              <a:t>Contact Person: Ivanka Djakova </a:t>
            </a:r>
            <a:r>
              <a:rPr lang="en-US" b="1">
                <a:solidFill>
                  <a:srgbClr val="234F77"/>
                </a:solidFill>
                <a:hlinkClick r:id="rId4"/>
              </a:rPr>
              <a:t>conference@feb.uni-sofia.bg</a:t>
            </a:r>
            <a:endParaRPr lang="en-US" b="1">
              <a:solidFill>
                <a:srgbClr val="234F77"/>
              </a:solidFill>
            </a:endParaRPr>
          </a:p>
          <a:p>
            <a:r>
              <a:rPr lang="en-US" i="1">
                <a:solidFill>
                  <a:srgbClr val="234F77"/>
                </a:solidFill>
              </a:rPr>
              <a:t>Selected papers will be published in special volumes by Springer Verlag or by Peter Lang Verlag</a:t>
            </a:r>
          </a:p>
        </p:txBody>
      </p:sp>
      <p:sp>
        <p:nvSpPr>
          <p:cNvPr id="21511" name="Text Box 12"/>
          <p:cNvSpPr txBox="1">
            <a:spLocks noChangeArrowheads="1"/>
          </p:cNvSpPr>
          <p:nvPr/>
        </p:nvSpPr>
        <p:spPr bwMode="auto">
          <a:xfrm>
            <a:off x="2339975" y="2197100"/>
            <a:ext cx="5330825" cy="290513"/>
          </a:xfrm>
          <a:prstGeom prst="rect">
            <a:avLst/>
          </a:prstGeom>
          <a:noFill/>
          <a:ln w="9525">
            <a:noFill/>
            <a:miter lim="800000"/>
            <a:headEnd/>
            <a:tailEnd/>
          </a:ln>
        </p:spPr>
        <p:txBody>
          <a:bodyPr lIns="41148" tIns="41148" rIns="41148" bIns="41148"/>
          <a:lstStyle/>
          <a:p>
            <a:r>
              <a:rPr lang="en-US" sz="1600" b="1" i="1">
                <a:solidFill>
                  <a:srgbClr val="234F77"/>
                </a:solidFill>
                <a:latin typeface="Gill Sans MT" pitchFamily="34" charset="0"/>
              </a:rPr>
              <a:t>English is the working language of the Conference.</a:t>
            </a:r>
            <a:endParaRPr lang="en-US" sz="2400" i="1">
              <a:solidFill>
                <a:srgbClr val="234F77"/>
              </a:solidFill>
              <a:latin typeface="Arial" charset="0"/>
            </a:endParaRPr>
          </a:p>
        </p:txBody>
      </p:sp>
      <p:pic>
        <p:nvPicPr>
          <p:cNvPr id="11" name="Picture 21" descr="S_Logo_PMS_def20sept2012"/>
          <p:cNvPicPr>
            <a:picLocks noChangeAspect="1" noChangeArrowheads="1"/>
          </p:cNvPicPr>
          <p:nvPr/>
        </p:nvPicPr>
        <p:blipFill>
          <a:blip r:embed="rId5"/>
          <a:srcRect/>
          <a:stretch>
            <a:fillRect/>
          </a:stretch>
        </p:blipFill>
        <p:spPr bwMode="auto">
          <a:xfrm>
            <a:off x="6860" y="1124124"/>
            <a:ext cx="1738433" cy="19651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0"/>
            <a:ext cx="10507663" cy="7561263"/>
          </a:xfrm>
          <a:prstGeom prst="rect">
            <a:avLst/>
          </a:prstGeom>
          <a:noFill/>
          <a:ln w="9525">
            <a:noFill/>
            <a:miter lim="800000"/>
            <a:headEnd/>
            <a:tailEnd/>
          </a:ln>
        </p:spPr>
      </p:pic>
      <p:sp>
        <p:nvSpPr>
          <p:cNvPr id="22530" name="TextBox 21"/>
          <p:cNvSpPr txBox="1">
            <a:spLocks noChangeArrowheads="1"/>
          </p:cNvSpPr>
          <p:nvPr/>
        </p:nvSpPr>
        <p:spPr bwMode="auto">
          <a:xfrm>
            <a:off x="504825" y="107950"/>
            <a:ext cx="9396413" cy="1547813"/>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endParaRPr lang="bg-BG" b="1">
              <a:solidFill>
                <a:srgbClr val="234F77"/>
              </a:solidFill>
            </a:endParaRPr>
          </a:p>
        </p:txBody>
      </p:sp>
      <p:sp>
        <p:nvSpPr>
          <p:cNvPr id="22531" name="Text Box 4"/>
          <p:cNvSpPr txBox="1">
            <a:spLocks noChangeArrowheads="1"/>
          </p:cNvSpPr>
          <p:nvPr/>
        </p:nvSpPr>
        <p:spPr bwMode="auto">
          <a:xfrm>
            <a:off x="3492500" y="2124075"/>
            <a:ext cx="6948488" cy="5256213"/>
          </a:xfrm>
          <a:prstGeom prst="rect">
            <a:avLst/>
          </a:prstGeom>
          <a:noFill/>
          <a:ln w="9525">
            <a:noFill/>
            <a:miter lim="800000"/>
            <a:headEnd/>
            <a:tailEnd/>
          </a:ln>
        </p:spPr>
        <p:txBody>
          <a:bodyPr lIns="41148" tIns="41148" rIns="41148" bIns="41148"/>
          <a:lstStyle/>
          <a:p>
            <a:pPr algn="ctr"/>
            <a:r>
              <a:rPr lang="en-US" sz="2800" b="1">
                <a:solidFill>
                  <a:srgbClr val="234F77"/>
                </a:solidFill>
              </a:rPr>
              <a:t>DOCTORAL WORKSHOP</a:t>
            </a:r>
          </a:p>
          <a:p>
            <a:pPr algn="ctr"/>
            <a:endParaRPr lang="en-US" b="1">
              <a:solidFill>
                <a:srgbClr val="234F77"/>
              </a:solidFill>
            </a:endParaRPr>
          </a:p>
          <a:p>
            <a:r>
              <a:rPr lang="en-GB" sz="1400">
                <a:solidFill>
                  <a:schemeClr val="accent2"/>
                </a:solidFill>
              </a:rPr>
              <a:t>	</a:t>
            </a:r>
            <a:r>
              <a:rPr lang="en-GB">
                <a:solidFill>
                  <a:schemeClr val="accent2"/>
                </a:solidFill>
              </a:rPr>
              <a:t>The doctoral workshop has a special session at the World Forum. It took place for the first time in 2012. This year’s workshop will particularly address interdisciplinary research in the fields of sustainability in a globalized context. We are inviting PhD candidates from social sciences, law, business sciences and economics as well as from natural sciences and engineering to engage in a dialogue on solutions for global challenges of sustainability. 	Proposals may address the scientific topics in the main streams of the World Forum but do not necessarily have to be limited to these. Rather they should investigate subjects representing cutting edge fields of research. </a:t>
            </a:r>
          </a:p>
          <a:p>
            <a:r>
              <a:rPr lang="en-GB">
                <a:solidFill>
                  <a:schemeClr val="accent2"/>
                </a:solidFill>
              </a:rPr>
              <a:t>	The workshop offers PhD candidates a unique possibility to present and discuss their research projects in an inspiring academic community of both fellow PhD students and experienced researchers. A friendly and supportive atmosphere will allow students to improve their academic skills and abilities as well as to connect with international PhD colleagues and faculty members.</a:t>
            </a:r>
            <a:endParaRPr lang="en-US">
              <a:solidFill>
                <a:schemeClr val="accent2"/>
              </a:solidFill>
            </a:endParaRPr>
          </a:p>
        </p:txBody>
      </p:sp>
      <p:pic>
        <p:nvPicPr>
          <p:cNvPr id="7" name="Picture 21" descr="S_Logo_PMS_def20sept2012"/>
          <p:cNvPicPr>
            <a:picLocks noChangeAspect="1" noChangeArrowheads="1"/>
          </p:cNvPicPr>
          <p:nvPr/>
        </p:nvPicPr>
        <p:blipFill>
          <a:blip r:embed="rId3"/>
          <a:srcRect/>
          <a:stretch>
            <a:fillRect/>
          </a:stretch>
        </p:blipFill>
        <p:spPr bwMode="auto">
          <a:xfrm>
            <a:off x="416159" y="3111623"/>
            <a:ext cx="3076143" cy="347732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GRYB"/>
          <p:cNvPicPr>
            <a:picLocks noChangeAspect="1" noChangeArrowheads="1"/>
          </p:cNvPicPr>
          <p:nvPr/>
        </p:nvPicPr>
        <p:blipFill>
          <a:blip r:embed="rId2">
            <a:clrChange>
              <a:clrFrom>
                <a:srgbClr val="0090D6"/>
              </a:clrFrom>
              <a:clrTo>
                <a:srgbClr val="0090D6">
                  <a:alpha val="0"/>
                </a:srgbClr>
              </a:clrTo>
            </a:clrChange>
          </a:blip>
          <a:srcRect t="26588" b="10612"/>
          <a:stretch>
            <a:fillRect/>
          </a:stretch>
        </p:blipFill>
        <p:spPr bwMode="auto">
          <a:xfrm>
            <a:off x="0" y="0"/>
            <a:ext cx="10507663" cy="7561263"/>
          </a:xfrm>
          <a:prstGeom prst="rect">
            <a:avLst/>
          </a:prstGeom>
          <a:noFill/>
          <a:ln w="9525">
            <a:noFill/>
            <a:miter lim="800000"/>
            <a:headEnd/>
            <a:tailEnd/>
          </a:ln>
        </p:spPr>
      </p:pic>
      <p:sp>
        <p:nvSpPr>
          <p:cNvPr id="23554" name="TextBox 21"/>
          <p:cNvSpPr txBox="1">
            <a:spLocks noChangeArrowheads="1"/>
          </p:cNvSpPr>
          <p:nvPr/>
        </p:nvSpPr>
        <p:spPr bwMode="auto">
          <a:xfrm>
            <a:off x="504825" y="107950"/>
            <a:ext cx="9396413" cy="1547813"/>
          </a:xfrm>
          <a:prstGeom prst="rect">
            <a:avLst/>
          </a:prstGeom>
          <a:noFill/>
          <a:ln w="9525">
            <a:noFill/>
            <a:miter lim="800000"/>
            <a:headEnd/>
            <a:tailEnd/>
          </a:ln>
        </p:spPr>
        <p:txBody>
          <a:bodyPr lIns="115729" tIns="57864" rIns="115729" bIns="57864">
            <a:spAutoFit/>
          </a:bodyPr>
          <a:lstStyle/>
          <a:p>
            <a:pPr algn="ctr"/>
            <a:r>
              <a:rPr lang="en-US" sz="3600" b="1">
                <a:solidFill>
                  <a:srgbClr val="234F77"/>
                </a:solidFill>
              </a:rPr>
              <a:t>WORLD FORUM FOR A SUSTAINABLE SOCIETY</a:t>
            </a:r>
            <a:endParaRPr lang="en-US" sz="3600" b="1">
              <a:solidFill>
                <a:srgbClr val="234F77"/>
              </a:solidFill>
              <a:latin typeface="Gill Sans MT" pitchFamily="34" charset="0"/>
            </a:endParaRPr>
          </a:p>
          <a:p>
            <a:pPr algn="ctr"/>
            <a:r>
              <a:rPr lang="bg-BG" sz="2000" b="1">
                <a:solidFill>
                  <a:srgbClr val="234F77"/>
                </a:solidFill>
                <a:latin typeface="Gill Sans MT" pitchFamily="34" charset="0"/>
              </a:rPr>
              <a:t>1</a:t>
            </a:r>
            <a:r>
              <a:rPr lang="en-US" sz="2000" b="1">
                <a:solidFill>
                  <a:srgbClr val="234F77"/>
                </a:solidFill>
                <a:latin typeface="Gill Sans MT" pitchFamily="34" charset="0"/>
              </a:rPr>
              <a:t>6</a:t>
            </a:r>
            <a:r>
              <a:rPr lang="bg-BG" sz="2000" b="1">
                <a:solidFill>
                  <a:srgbClr val="234F77"/>
                </a:solidFill>
                <a:latin typeface="Gill Sans MT" pitchFamily="34" charset="0"/>
              </a:rPr>
              <a:t>th Annual Conference o</a:t>
            </a:r>
            <a:r>
              <a:rPr lang="en-US" sz="2000" b="1">
                <a:solidFill>
                  <a:srgbClr val="234F77"/>
                </a:solidFill>
                <a:latin typeface="Gill Sans MT" pitchFamily="34" charset="0"/>
              </a:rPr>
              <a:t>n</a:t>
            </a:r>
            <a:r>
              <a:rPr lang="bg-BG" sz="2000" b="1">
                <a:solidFill>
                  <a:srgbClr val="234F77"/>
                </a:solidFill>
                <a:latin typeface="Gill Sans MT" pitchFamily="34" charset="0"/>
              </a:rPr>
              <a:t> </a:t>
            </a:r>
            <a:endParaRPr lang="en-US" sz="2000" b="1">
              <a:solidFill>
                <a:srgbClr val="234F77"/>
              </a:solidFill>
              <a:latin typeface="Gill Sans MT" pitchFamily="34" charset="0"/>
            </a:endParaRPr>
          </a:p>
          <a:p>
            <a:pPr algn="ctr"/>
            <a:r>
              <a:rPr lang="en-US" sz="2000" b="1">
                <a:solidFill>
                  <a:srgbClr val="234F77"/>
                </a:solidFill>
                <a:latin typeface="Gill Sans MT" pitchFamily="34" charset="0"/>
              </a:rPr>
              <a:t>Social Sustainability through Competitiveness with Qualitative Growth</a:t>
            </a:r>
          </a:p>
          <a:p>
            <a:pPr algn="ctr"/>
            <a:r>
              <a:rPr lang="en-US" b="1">
                <a:solidFill>
                  <a:srgbClr val="234F77"/>
                </a:solidFill>
              </a:rPr>
              <a:t>11 - 12 October 2013,  Sofia University, Sofia, Bulgaria</a:t>
            </a:r>
            <a:endParaRPr lang="bg-BG" b="1">
              <a:solidFill>
                <a:srgbClr val="234F77"/>
              </a:solidFill>
            </a:endParaRPr>
          </a:p>
        </p:txBody>
      </p:sp>
      <p:sp>
        <p:nvSpPr>
          <p:cNvPr id="23555" name="Text Box 4"/>
          <p:cNvSpPr txBox="1">
            <a:spLocks noChangeArrowheads="1"/>
          </p:cNvSpPr>
          <p:nvPr/>
        </p:nvSpPr>
        <p:spPr bwMode="auto">
          <a:xfrm>
            <a:off x="3492500" y="1908175"/>
            <a:ext cx="6948488" cy="5437188"/>
          </a:xfrm>
          <a:prstGeom prst="rect">
            <a:avLst/>
          </a:prstGeom>
          <a:noFill/>
          <a:ln w="9525">
            <a:noFill/>
            <a:miter lim="800000"/>
            <a:headEnd/>
            <a:tailEnd/>
          </a:ln>
        </p:spPr>
        <p:txBody>
          <a:bodyPr lIns="41148" tIns="41148" rIns="41148" bIns="41148"/>
          <a:lstStyle/>
          <a:p>
            <a:pPr algn="ctr"/>
            <a:r>
              <a:rPr lang="en-US" sz="2800" b="1">
                <a:solidFill>
                  <a:srgbClr val="234F77"/>
                </a:solidFill>
              </a:rPr>
              <a:t>DOCTORAL WORKSHOP</a:t>
            </a:r>
          </a:p>
          <a:p>
            <a:pPr algn="ctr"/>
            <a:endParaRPr lang="en-US" sz="1600" b="1">
              <a:solidFill>
                <a:srgbClr val="234F77"/>
              </a:solidFill>
            </a:endParaRPr>
          </a:p>
          <a:p>
            <a:pPr algn="ctr"/>
            <a:r>
              <a:rPr lang="en-GB" sz="1400">
                <a:solidFill>
                  <a:schemeClr val="accent2"/>
                </a:solidFill>
              </a:rPr>
              <a:t>	</a:t>
            </a:r>
            <a:r>
              <a:rPr lang="en-GB" b="1">
                <a:solidFill>
                  <a:schemeClr val="accent2"/>
                </a:solidFill>
              </a:rPr>
              <a:t>Admission: </a:t>
            </a:r>
            <a:endParaRPr lang="en-GB">
              <a:solidFill>
                <a:schemeClr val="accent2"/>
              </a:solidFill>
            </a:endParaRPr>
          </a:p>
          <a:p>
            <a:r>
              <a:rPr lang="en-GB" sz="1600">
                <a:solidFill>
                  <a:schemeClr val="accent2"/>
                </a:solidFill>
              </a:rPr>
              <a:t>	Participants of the doctoral workshop will be selected by a scientific committee based on submitted abstracts of maximum 500 words. Proposals should indicate the stage of the PhD process, the research question, central propositions, and the methodological design. </a:t>
            </a:r>
          </a:p>
          <a:p>
            <a:r>
              <a:rPr lang="en-GB" sz="1600">
                <a:solidFill>
                  <a:schemeClr val="accent2"/>
                </a:solidFill>
              </a:rPr>
              <a:t>	Applications should further include a current CV, the name(s) of their supervisor(s), and a confirmation that they are currently registered as PhD students.</a:t>
            </a:r>
          </a:p>
          <a:p>
            <a:r>
              <a:rPr lang="en-GB" sz="1600">
                <a:solidFill>
                  <a:schemeClr val="accent2"/>
                </a:solidFill>
              </a:rPr>
              <a:t>	Participants chosen to present their research should be prepared to submit a full proposal of 3000 words. Presentations will be limited to 20 minutes with additional 30 minutes for discussion. </a:t>
            </a:r>
            <a:endParaRPr lang="bg-BG" sz="1600">
              <a:solidFill>
                <a:schemeClr val="accent2"/>
              </a:solidFill>
            </a:endParaRPr>
          </a:p>
          <a:p>
            <a:r>
              <a:rPr lang="en-GB" sz="1600">
                <a:solidFill>
                  <a:schemeClr val="accent2"/>
                </a:solidFill>
              </a:rPr>
              <a:t>	</a:t>
            </a:r>
            <a:r>
              <a:rPr lang="en-GB" b="1">
                <a:solidFill>
                  <a:schemeClr val="accent2"/>
                </a:solidFill>
              </a:rPr>
              <a:t>Abstract submissions</a:t>
            </a:r>
            <a:r>
              <a:rPr lang="en-GB" sz="1600">
                <a:solidFill>
                  <a:schemeClr val="accent2"/>
                </a:solidFill>
              </a:rPr>
              <a:t> should be sent in PDF format to </a:t>
            </a:r>
            <a:r>
              <a:rPr lang="en-US" sz="1600" b="1">
                <a:solidFill>
                  <a:schemeClr val="accent2"/>
                </a:solidFill>
              </a:rPr>
              <a:t>Mrs. Gergana Stoilova</a:t>
            </a:r>
            <a:r>
              <a:rPr lang="en-US" sz="1600">
                <a:solidFill>
                  <a:schemeClr val="accent2"/>
                </a:solidFill>
              </a:rPr>
              <a:t> </a:t>
            </a:r>
            <a:r>
              <a:rPr lang="en-US">
                <a:solidFill>
                  <a:schemeClr val="accent2"/>
                </a:solidFill>
              </a:rPr>
              <a:t>email: </a:t>
            </a:r>
            <a:r>
              <a:rPr lang="en-US">
                <a:solidFill>
                  <a:schemeClr val="accent2"/>
                </a:solidFill>
                <a:hlinkClick r:id="rId3"/>
              </a:rPr>
              <a:t>phd-project@feb.uni-sofia.bg</a:t>
            </a:r>
            <a:r>
              <a:rPr lang="en-US"/>
              <a:t> </a:t>
            </a:r>
            <a:r>
              <a:rPr lang="en-GB" sz="1600">
                <a:solidFill>
                  <a:schemeClr val="accent2"/>
                </a:solidFill>
              </a:rPr>
              <a:t>until </a:t>
            </a:r>
            <a:r>
              <a:rPr lang="en-GB" sz="1600" b="1">
                <a:solidFill>
                  <a:schemeClr val="accent2"/>
                </a:solidFill>
              </a:rPr>
              <a:t>May 1st, 2013</a:t>
            </a:r>
            <a:r>
              <a:rPr lang="en-GB" sz="1600">
                <a:solidFill>
                  <a:schemeClr val="accent2"/>
                </a:solidFill>
              </a:rPr>
              <a:t>. </a:t>
            </a:r>
            <a:endParaRPr lang="de-DE" sz="1600">
              <a:solidFill>
                <a:schemeClr val="accent2"/>
              </a:solidFill>
            </a:endParaRPr>
          </a:p>
          <a:p>
            <a:r>
              <a:rPr lang="en-GB" sz="1600">
                <a:solidFill>
                  <a:schemeClr val="accent2"/>
                </a:solidFill>
              </a:rPr>
              <a:t>	Notifications of admission will be sent by email on </a:t>
            </a:r>
            <a:r>
              <a:rPr lang="en-GB" sz="1600" b="1">
                <a:solidFill>
                  <a:schemeClr val="accent2"/>
                </a:solidFill>
              </a:rPr>
              <a:t>June 1st, 2013</a:t>
            </a:r>
            <a:r>
              <a:rPr lang="en-GB" sz="1600">
                <a:solidFill>
                  <a:schemeClr val="accent2"/>
                </a:solidFill>
              </a:rPr>
              <a:t>. </a:t>
            </a:r>
            <a:endParaRPr lang="de-DE" sz="1600">
              <a:solidFill>
                <a:schemeClr val="accent2"/>
              </a:solidFill>
            </a:endParaRPr>
          </a:p>
          <a:p>
            <a:r>
              <a:rPr lang="en-GB" sz="1600">
                <a:solidFill>
                  <a:schemeClr val="accent2"/>
                </a:solidFill>
              </a:rPr>
              <a:t>	Full papers should be sent to </a:t>
            </a:r>
            <a:r>
              <a:rPr lang="en-US" b="1">
                <a:solidFill>
                  <a:schemeClr val="accent2"/>
                </a:solidFill>
              </a:rPr>
              <a:t>Mrs. Gergana Stoilova</a:t>
            </a:r>
            <a:r>
              <a:rPr lang="en-US"/>
              <a:t> </a:t>
            </a:r>
            <a:r>
              <a:rPr lang="en-GB" sz="1600">
                <a:solidFill>
                  <a:schemeClr val="accent2"/>
                </a:solidFill>
              </a:rPr>
              <a:t>until </a:t>
            </a:r>
            <a:r>
              <a:rPr lang="en-GB" sz="1600" b="1">
                <a:solidFill>
                  <a:schemeClr val="accent2"/>
                </a:solidFill>
              </a:rPr>
              <a:t>September 1st, 2013</a:t>
            </a:r>
            <a:r>
              <a:rPr lang="en-GB" sz="1600">
                <a:solidFill>
                  <a:schemeClr val="accent2"/>
                </a:solidFill>
              </a:rPr>
              <a:t>. </a:t>
            </a:r>
            <a:endParaRPr lang="bg-BG" sz="1600">
              <a:solidFill>
                <a:schemeClr val="accent2"/>
              </a:solidFill>
            </a:endParaRPr>
          </a:p>
          <a:p>
            <a:r>
              <a:rPr lang="en-GB" sz="1600">
                <a:solidFill>
                  <a:schemeClr val="accent2"/>
                </a:solidFill>
              </a:rPr>
              <a:t>	We offer a limited number of non-presenting students to attend the workshop as guests and discussants. Applications should also be sent to </a:t>
            </a:r>
            <a:r>
              <a:rPr lang="en-US" b="1">
                <a:solidFill>
                  <a:schemeClr val="accent2"/>
                </a:solidFill>
              </a:rPr>
              <a:t>Mrs. Gergana Stoilova</a:t>
            </a:r>
            <a:r>
              <a:rPr lang="en-US"/>
              <a:t> </a:t>
            </a:r>
          </a:p>
        </p:txBody>
      </p:sp>
      <p:pic>
        <p:nvPicPr>
          <p:cNvPr id="7" name="Picture 21" descr="S_Logo_PMS_def20sept2012"/>
          <p:cNvPicPr>
            <a:picLocks noChangeAspect="1" noChangeArrowheads="1"/>
          </p:cNvPicPr>
          <p:nvPr/>
        </p:nvPicPr>
        <p:blipFill>
          <a:blip r:embed="rId4"/>
          <a:srcRect/>
          <a:stretch>
            <a:fillRect/>
          </a:stretch>
        </p:blipFill>
        <p:spPr bwMode="auto">
          <a:xfrm>
            <a:off x="416159" y="3111623"/>
            <a:ext cx="3076143" cy="347732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TotalTime>
  <Words>1809</Words>
  <Application>Microsoft Office PowerPoint</Application>
  <PresentationFormat>Custom</PresentationFormat>
  <Paragraphs>209</Paragraphs>
  <Slides>14</Slides>
  <Notes>2</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14</vt:i4>
      </vt:variant>
    </vt:vector>
  </HeadingPairs>
  <TitlesOfParts>
    <vt:vector size="20" baseType="lpstr">
      <vt:lpstr>Calibri</vt:lpstr>
      <vt:lpstr>Arial</vt:lpstr>
      <vt:lpstr>Gill Sans MT</vt:lpstr>
      <vt:lpstr>Times New Roman</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xxx</dc:creator>
  <cp:lastModifiedBy>George Chobanov</cp:lastModifiedBy>
  <cp:revision>88</cp:revision>
  <cp:lastPrinted>2012-09-19T08:41:42Z</cp:lastPrinted>
  <dcterms:created xsi:type="dcterms:W3CDTF">2012-05-21T14:52:24Z</dcterms:created>
  <dcterms:modified xsi:type="dcterms:W3CDTF">2013-01-10T13:59:03Z</dcterms:modified>
</cp:coreProperties>
</file>